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692" r:id="rId2"/>
    <p:sldId id="309" r:id="rId3"/>
    <p:sldId id="514" r:id="rId4"/>
    <p:sldId id="487" r:id="rId5"/>
    <p:sldId id="618" r:id="rId6"/>
    <p:sldId id="673" r:id="rId7"/>
    <p:sldId id="674" r:id="rId8"/>
    <p:sldId id="657" r:id="rId9"/>
    <p:sldId id="663" r:id="rId10"/>
    <p:sldId id="664" r:id="rId11"/>
    <p:sldId id="690" r:id="rId12"/>
    <p:sldId id="691" r:id="rId13"/>
    <p:sldId id="666" r:id="rId14"/>
    <p:sldId id="669" r:id="rId15"/>
    <p:sldId id="676" r:id="rId16"/>
    <p:sldId id="603" r:id="rId17"/>
    <p:sldId id="677" r:id="rId18"/>
    <p:sldId id="680" r:id="rId19"/>
    <p:sldId id="604" r:id="rId20"/>
    <p:sldId id="678" r:id="rId21"/>
    <p:sldId id="629" r:id="rId22"/>
    <p:sldId id="688" r:id="rId23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</p:showPr>
  <p:clrMru>
    <a:srgbClr val="FF3300"/>
    <a:srgbClr val="FF6600"/>
    <a:srgbClr val="6666FF"/>
    <a:srgbClr val="FF9900"/>
    <a:srgbClr val="FFFF00"/>
    <a:srgbClr val="003399"/>
    <a:srgbClr val="660066"/>
    <a:srgbClr val="4D4D4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4" autoAdjust="0"/>
    <p:restoredTop sz="82139" autoAdjust="0"/>
  </p:normalViewPr>
  <p:slideViewPr>
    <p:cSldViewPr snapToGrid="0">
      <p:cViewPr varScale="1">
        <p:scale>
          <a:sx n="82" d="100"/>
          <a:sy n="82" d="100"/>
        </p:scale>
        <p:origin x="-780" y="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/>
            </a:lvl1pPr>
          </a:lstStyle>
          <a:p>
            <a:endParaRPr lang="en-US"/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endParaRPr lang="en-US"/>
          </a:p>
        </p:txBody>
      </p:sp>
      <p:sp>
        <p:nvSpPr>
          <p:cNvPr id="2324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/>
            </a:lvl1pPr>
          </a:lstStyle>
          <a:p>
            <a:endParaRPr lang="en-US"/>
          </a:p>
        </p:txBody>
      </p:sp>
      <p:sp>
        <p:nvSpPr>
          <p:cNvPr id="2324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2B471A97-971A-4C26-8566-8F0AA0A2ECE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b="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b="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b="0"/>
            </a:lvl1pPr>
          </a:lstStyle>
          <a:p>
            <a:fld id="{8F313B1A-4541-41C3-B800-667BB411012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4C0D3D-747F-44F7-9901-C827D99057F8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FFF8C-67E6-47E0-A7C1-41EC63F53344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8575"/>
          </a:xfrm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930" y="4863219"/>
            <a:ext cx="5679440" cy="4603798"/>
          </a:xfrm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4C0D3D-747F-44F7-9901-C827D99057F8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9E3BA6-5A2B-464D-A38E-FE8B27FD696E}" type="slidenum">
              <a:rPr lang="en-US"/>
              <a:pPr/>
              <a:t>2</a:t>
            </a:fld>
            <a:endParaRPr lang="en-US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8A71BF-06B2-4E1A-A8A2-F599D3844CF0}" type="slidenum">
              <a:rPr lang="en-US"/>
              <a:pPr/>
              <a:t>3</a:t>
            </a:fld>
            <a:endParaRPr lang="en-US"/>
          </a:p>
        </p:txBody>
      </p:sp>
      <p:sp>
        <p:nvSpPr>
          <p:cNvPr id="488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8100" cy="3838575"/>
          </a:xfrm>
          <a:ln/>
        </p:spPr>
      </p:sp>
      <p:sp>
        <p:nvSpPr>
          <p:cNvPr id="488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</p:spPr>
        <p:txBody>
          <a:bodyPr/>
          <a:lstStyle/>
          <a:p>
            <a:r>
              <a:rPr lang="en-US"/>
              <a:t>Extra mondeling:</a:t>
            </a:r>
          </a:p>
          <a:p>
            <a:r>
              <a:rPr lang="en-US"/>
              <a:t>- enige aanbieder van simulatie voor examinering</a:t>
            </a:r>
          </a:p>
          <a:p>
            <a:r>
              <a:rPr lang="en-US"/>
              <a:t>- marktleider</a:t>
            </a:r>
          </a:p>
          <a:p>
            <a:r>
              <a:rPr lang="en-US"/>
              <a:t>- ADMS enige serieuze concurrent, regelmatig tegengekomen, we zijn niet ontevreden over het resultaat</a:t>
            </a:r>
          </a:p>
          <a:p>
            <a:r>
              <a:rPr lang="en-US"/>
              <a:t>- Duitse examengebruikers willen nu een werkconferentie organiseren met Nbbe / RWS voor delen kennis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5A9AD6-603F-469A-80C7-2220FF5C6914}" type="slidenum">
              <a:rPr lang="en-US"/>
              <a:pPr/>
              <a:t>4</a:t>
            </a:fld>
            <a:endParaRPr lang="en-US"/>
          </a:p>
        </p:txBody>
      </p:sp>
      <p:sp>
        <p:nvSpPr>
          <p:cNvPr id="423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8100" cy="3838575"/>
          </a:xfrm>
          <a:ln/>
        </p:spPr>
      </p:sp>
      <p:sp>
        <p:nvSpPr>
          <p:cNvPr id="423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2513"/>
            <a:ext cx="5680075" cy="4603750"/>
          </a:xfrm>
        </p:spPr>
        <p:txBody>
          <a:bodyPr/>
          <a:lstStyle/>
          <a:p>
            <a:r>
              <a:rPr lang="en-US"/>
              <a:t>Extra mondeling:</a:t>
            </a:r>
          </a:p>
          <a:p>
            <a:r>
              <a:rPr lang="en-US"/>
              <a:t>- enige aanbieder van simulatie voor examinering</a:t>
            </a:r>
          </a:p>
          <a:p>
            <a:r>
              <a:rPr lang="en-US"/>
              <a:t>- marktleider</a:t>
            </a:r>
          </a:p>
          <a:p>
            <a:r>
              <a:rPr lang="en-US"/>
              <a:t>- ADMS enige serieuze concurrent, regelmatig tegengekomen, we zijn niet ontevreden over het resultaat</a:t>
            </a:r>
          </a:p>
          <a:p>
            <a:r>
              <a:rPr lang="en-US"/>
              <a:t>- Duitse examengebruikers willen nu een werkconferentie organiseren met Nbbe / RWS voor delen kennis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215DE3-BE07-4859-B412-203823CE2350}" type="slidenum">
              <a:rPr lang="en-US" smtClean="0"/>
              <a:pPr/>
              <a:t>13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215DE3-BE07-4859-B412-203823CE2350}" type="slidenum">
              <a:rPr lang="en-US" smtClean="0"/>
              <a:pPr/>
              <a:t>15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13B1A-4541-41C3-B800-667BB411012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215DE3-BE07-4859-B412-203823CE2350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nl-NL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313B1A-4541-41C3-B800-667BB411012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0EC405-3023-4C18-9840-AEA840B538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7AC54-662D-4780-BF38-FF5281D67B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80609C-B335-4CC3-B432-DA68703CEC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6A5BCF-141E-4A94-865A-15B5C46F4C5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EA083-E3B3-4473-B021-2284D22A334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ED8655-BD65-48A1-848F-75BD443F88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178F77-AEF5-4EFC-B6BC-E644FD4C5B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9CF8B3-B29D-4FA6-B95B-B3FCC153AE9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B890BB-B2FB-45EC-ABD2-F592889C6F6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1A5466-2612-47B6-B5B1-0236EEC8E87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1E29E-F73E-4F51-80B9-F3849FD04DA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20"/>
          <p:cNvSpPr>
            <a:spLocks noChangeArrowheads="1"/>
          </p:cNvSpPr>
          <p:nvPr userDrawn="1"/>
        </p:nvSpPr>
        <p:spPr bwMode="auto">
          <a:xfrm>
            <a:off x="0" y="0"/>
            <a:ext cx="9144000" cy="1096963"/>
          </a:xfrm>
          <a:prstGeom prst="rect">
            <a:avLst/>
          </a:prstGeom>
          <a:gradFill rotWithShape="1">
            <a:gsLst>
              <a:gs pos="0">
                <a:srgbClr val="003399"/>
              </a:gs>
              <a:gs pos="100000">
                <a:srgbClr val="003399">
                  <a:gamma/>
                  <a:shade val="46275"/>
                  <a:invGamma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nl-NL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ACFC2130-54BB-4E63-860B-0B684E6F8117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1037" name="Group 13"/>
          <p:cNvGrpSpPr>
            <a:grpSpLocks/>
          </p:cNvGrpSpPr>
          <p:nvPr userDrawn="1"/>
        </p:nvGrpSpPr>
        <p:grpSpPr bwMode="auto">
          <a:xfrm rot="-3600000">
            <a:off x="-436562" y="3197225"/>
            <a:ext cx="3808412" cy="3817938"/>
            <a:chOff x="295" y="164"/>
            <a:chExt cx="2267" cy="2268"/>
          </a:xfrm>
        </p:grpSpPr>
        <p:sp>
          <p:nvSpPr>
            <p:cNvPr id="1038" name="AutoShape 14"/>
            <p:cNvSpPr>
              <a:spLocks noChangeArrowheads="1"/>
            </p:cNvSpPr>
            <p:nvPr userDrawn="1"/>
          </p:nvSpPr>
          <p:spPr bwMode="auto">
            <a:xfrm rot="16200000">
              <a:off x="358" y="227"/>
              <a:ext cx="2204" cy="2205"/>
            </a:xfrm>
            <a:custGeom>
              <a:avLst/>
              <a:gdLst>
                <a:gd name="G0" fmla="+- -4064951 0 0"/>
                <a:gd name="G1" fmla="+- -6726400 0 0"/>
                <a:gd name="G2" fmla="+- -4064951 0 -6726400"/>
                <a:gd name="G3" fmla="+- 10800 0 0"/>
                <a:gd name="G4" fmla="+- 0 0 -4064951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6930 0 0"/>
                <a:gd name="G9" fmla="+- 0 0 -6726400"/>
                <a:gd name="G10" fmla="+- 6930 0 2700"/>
                <a:gd name="G11" fmla="cos G10 -4064951"/>
                <a:gd name="G12" fmla="sin G10 -4064951"/>
                <a:gd name="G13" fmla="cos 13500 -4064951"/>
                <a:gd name="G14" fmla="sin 13500 -4064951"/>
                <a:gd name="G15" fmla="+- G11 10800 0"/>
                <a:gd name="G16" fmla="+- G12 10800 0"/>
                <a:gd name="G17" fmla="+- G13 10800 0"/>
                <a:gd name="G18" fmla="+- G14 10800 0"/>
                <a:gd name="G19" fmla="*/ 6930 1 2"/>
                <a:gd name="G20" fmla="+- G19 5400 0"/>
                <a:gd name="G21" fmla="cos G20 -4064951"/>
                <a:gd name="G22" fmla="sin G20 -4064951"/>
                <a:gd name="G23" fmla="+- G21 10800 0"/>
                <a:gd name="G24" fmla="+- G12 G23 G22"/>
                <a:gd name="G25" fmla="+- G22 G23 G11"/>
                <a:gd name="G26" fmla="cos 10800 -4064951"/>
                <a:gd name="G27" fmla="sin 10800 -4064951"/>
                <a:gd name="G28" fmla="cos 6930 -4064951"/>
                <a:gd name="G29" fmla="sin 6930 -4064951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726400"/>
                <a:gd name="G36" fmla="sin G34 -6726400"/>
                <a:gd name="G37" fmla="+/ -6726400 -4064951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6930 G39"/>
                <a:gd name="G43" fmla="sin 693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2241 w 21600"/>
                <a:gd name="T5" fmla="*/ 96 h 21600"/>
                <a:gd name="T6" fmla="*/ 8860 w 21600"/>
                <a:gd name="T7" fmla="*/ 2149 h 21600"/>
                <a:gd name="T8" fmla="*/ 11724 w 21600"/>
                <a:gd name="T9" fmla="*/ 3931 h 21600"/>
                <a:gd name="T10" fmla="*/ 17132 w 21600"/>
                <a:gd name="T11" fmla="*/ -1123 h 21600"/>
                <a:gd name="T12" fmla="*/ 19052 w 21600"/>
                <a:gd name="T13" fmla="*/ 5144 h 21600"/>
                <a:gd name="T14" fmla="*/ 12784 w 21600"/>
                <a:gd name="T15" fmla="*/ 706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4050" y="4679"/>
                  </a:moveTo>
                  <a:cubicBezTo>
                    <a:pt x="13049" y="4148"/>
                    <a:pt x="11933" y="3870"/>
                    <a:pt x="10800" y="3870"/>
                  </a:cubicBezTo>
                  <a:cubicBezTo>
                    <a:pt x="10290" y="3869"/>
                    <a:pt x="9781" y="3926"/>
                    <a:pt x="9283" y="4037"/>
                  </a:cubicBezTo>
                  <a:lnTo>
                    <a:pt x="8437" y="261"/>
                  </a:lnTo>
                  <a:cubicBezTo>
                    <a:pt x="9212" y="87"/>
                    <a:pt x="10005" y="-1"/>
                    <a:pt x="10800" y="0"/>
                  </a:cubicBezTo>
                  <a:cubicBezTo>
                    <a:pt x="12566" y="0"/>
                    <a:pt x="14305" y="433"/>
                    <a:pt x="15865" y="1261"/>
                  </a:cubicBezTo>
                  <a:lnTo>
                    <a:pt x="17132" y="-1123"/>
                  </a:lnTo>
                  <a:lnTo>
                    <a:pt x="19052" y="5144"/>
                  </a:lnTo>
                  <a:lnTo>
                    <a:pt x="12784" y="7064"/>
                  </a:lnTo>
                  <a:lnTo>
                    <a:pt x="14050" y="4679"/>
                  </a:lnTo>
                  <a:close/>
                </a:path>
              </a:pathLst>
            </a:custGeom>
            <a:solidFill>
              <a:srgbClr val="CCCCFF">
                <a:alpha val="75000"/>
              </a:srgbClr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39" name="AutoShape 15"/>
            <p:cNvSpPr>
              <a:spLocks noChangeArrowheads="1"/>
            </p:cNvSpPr>
            <p:nvPr userDrawn="1"/>
          </p:nvSpPr>
          <p:spPr bwMode="auto">
            <a:xfrm rot="-212366">
              <a:off x="357" y="228"/>
              <a:ext cx="2205" cy="2204"/>
            </a:xfrm>
            <a:custGeom>
              <a:avLst/>
              <a:gdLst>
                <a:gd name="G0" fmla="+- -4064951 0 0"/>
                <a:gd name="G1" fmla="+- -6726400 0 0"/>
                <a:gd name="G2" fmla="+- -4064951 0 -6726400"/>
                <a:gd name="G3" fmla="+- 10800 0 0"/>
                <a:gd name="G4" fmla="+- 0 0 -4064951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6930 0 0"/>
                <a:gd name="G9" fmla="+- 0 0 -6726400"/>
                <a:gd name="G10" fmla="+- 6930 0 2700"/>
                <a:gd name="G11" fmla="cos G10 -4064951"/>
                <a:gd name="G12" fmla="sin G10 -4064951"/>
                <a:gd name="G13" fmla="cos 13500 -4064951"/>
                <a:gd name="G14" fmla="sin 13500 -4064951"/>
                <a:gd name="G15" fmla="+- G11 10800 0"/>
                <a:gd name="G16" fmla="+- G12 10800 0"/>
                <a:gd name="G17" fmla="+- G13 10800 0"/>
                <a:gd name="G18" fmla="+- G14 10800 0"/>
                <a:gd name="G19" fmla="*/ 6930 1 2"/>
                <a:gd name="G20" fmla="+- G19 5400 0"/>
                <a:gd name="G21" fmla="cos G20 -4064951"/>
                <a:gd name="G22" fmla="sin G20 -4064951"/>
                <a:gd name="G23" fmla="+- G21 10800 0"/>
                <a:gd name="G24" fmla="+- G12 G23 G22"/>
                <a:gd name="G25" fmla="+- G22 G23 G11"/>
                <a:gd name="G26" fmla="cos 10800 -4064951"/>
                <a:gd name="G27" fmla="sin 10800 -4064951"/>
                <a:gd name="G28" fmla="cos 6930 -4064951"/>
                <a:gd name="G29" fmla="sin 6930 -4064951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726400"/>
                <a:gd name="G36" fmla="sin G34 -6726400"/>
                <a:gd name="G37" fmla="+/ -6726400 -4064951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6930 G39"/>
                <a:gd name="G43" fmla="sin 693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2241 w 21600"/>
                <a:gd name="T5" fmla="*/ 96 h 21600"/>
                <a:gd name="T6" fmla="*/ 8860 w 21600"/>
                <a:gd name="T7" fmla="*/ 2149 h 21600"/>
                <a:gd name="T8" fmla="*/ 11724 w 21600"/>
                <a:gd name="T9" fmla="*/ 3931 h 21600"/>
                <a:gd name="T10" fmla="*/ 17132 w 21600"/>
                <a:gd name="T11" fmla="*/ -1123 h 21600"/>
                <a:gd name="T12" fmla="*/ 19052 w 21600"/>
                <a:gd name="T13" fmla="*/ 5144 h 21600"/>
                <a:gd name="T14" fmla="*/ 12784 w 21600"/>
                <a:gd name="T15" fmla="*/ 706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4050" y="4679"/>
                  </a:moveTo>
                  <a:cubicBezTo>
                    <a:pt x="13049" y="4148"/>
                    <a:pt x="11933" y="3870"/>
                    <a:pt x="10800" y="3870"/>
                  </a:cubicBezTo>
                  <a:cubicBezTo>
                    <a:pt x="10290" y="3869"/>
                    <a:pt x="9781" y="3926"/>
                    <a:pt x="9283" y="4037"/>
                  </a:cubicBezTo>
                  <a:lnTo>
                    <a:pt x="8437" y="261"/>
                  </a:lnTo>
                  <a:cubicBezTo>
                    <a:pt x="9212" y="87"/>
                    <a:pt x="10005" y="-1"/>
                    <a:pt x="10800" y="0"/>
                  </a:cubicBezTo>
                  <a:cubicBezTo>
                    <a:pt x="12566" y="0"/>
                    <a:pt x="14305" y="433"/>
                    <a:pt x="15865" y="1261"/>
                  </a:cubicBezTo>
                  <a:lnTo>
                    <a:pt x="17132" y="-1123"/>
                  </a:lnTo>
                  <a:lnTo>
                    <a:pt x="19052" y="5144"/>
                  </a:lnTo>
                  <a:lnTo>
                    <a:pt x="12784" y="7064"/>
                  </a:lnTo>
                  <a:lnTo>
                    <a:pt x="14050" y="4679"/>
                  </a:lnTo>
                  <a:close/>
                </a:path>
              </a:pathLst>
            </a:custGeom>
            <a:solidFill>
              <a:srgbClr val="CCCCFF">
                <a:alpha val="55000"/>
              </a:srgbClr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40" name="AutoShape 16"/>
            <p:cNvSpPr>
              <a:spLocks noChangeArrowheads="1"/>
            </p:cNvSpPr>
            <p:nvPr userDrawn="1"/>
          </p:nvSpPr>
          <p:spPr bwMode="auto">
            <a:xfrm rot="26626763">
              <a:off x="296" y="227"/>
              <a:ext cx="2204" cy="2205"/>
            </a:xfrm>
            <a:custGeom>
              <a:avLst/>
              <a:gdLst>
                <a:gd name="G0" fmla="+- -4064951 0 0"/>
                <a:gd name="G1" fmla="+- -6726400 0 0"/>
                <a:gd name="G2" fmla="+- -4064951 0 -6726400"/>
                <a:gd name="G3" fmla="+- 10800 0 0"/>
                <a:gd name="G4" fmla="+- 0 0 -4064951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6930 0 0"/>
                <a:gd name="G9" fmla="+- 0 0 -6726400"/>
                <a:gd name="G10" fmla="+- 6930 0 2700"/>
                <a:gd name="G11" fmla="cos G10 -4064951"/>
                <a:gd name="G12" fmla="sin G10 -4064951"/>
                <a:gd name="G13" fmla="cos 13500 -4064951"/>
                <a:gd name="G14" fmla="sin 13500 -4064951"/>
                <a:gd name="G15" fmla="+- G11 10800 0"/>
                <a:gd name="G16" fmla="+- G12 10800 0"/>
                <a:gd name="G17" fmla="+- G13 10800 0"/>
                <a:gd name="G18" fmla="+- G14 10800 0"/>
                <a:gd name="G19" fmla="*/ 6930 1 2"/>
                <a:gd name="G20" fmla="+- G19 5400 0"/>
                <a:gd name="G21" fmla="cos G20 -4064951"/>
                <a:gd name="G22" fmla="sin G20 -4064951"/>
                <a:gd name="G23" fmla="+- G21 10800 0"/>
                <a:gd name="G24" fmla="+- G12 G23 G22"/>
                <a:gd name="G25" fmla="+- G22 G23 G11"/>
                <a:gd name="G26" fmla="cos 10800 -4064951"/>
                <a:gd name="G27" fmla="sin 10800 -4064951"/>
                <a:gd name="G28" fmla="cos 6930 -4064951"/>
                <a:gd name="G29" fmla="sin 6930 -4064951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6726400"/>
                <a:gd name="G36" fmla="sin G34 -6726400"/>
                <a:gd name="G37" fmla="+/ -6726400 -4064951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6930 G39"/>
                <a:gd name="G43" fmla="sin 693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2241 w 21600"/>
                <a:gd name="T5" fmla="*/ 96 h 21600"/>
                <a:gd name="T6" fmla="*/ 8860 w 21600"/>
                <a:gd name="T7" fmla="*/ 2149 h 21600"/>
                <a:gd name="T8" fmla="*/ 11724 w 21600"/>
                <a:gd name="T9" fmla="*/ 3931 h 21600"/>
                <a:gd name="T10" fmla="*/ 17132 w 21600"/>
                <a:gd name="T11" fmla="*/ -1123 h 21600"/>
                <a:gd name="T12" fmla="*/ 19052 w 21600"/>
                <a:gd name="T13" fmla="*/ 5144 h 21600"/>
                <a:gd name="T14" fmla="*/ 12784 w 21600"/>
                <a:gd name="T15" fmla="*/ 706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4050" y="4679"/>
                  </a:moveTo>
                  <a:cubicBezTo>
                    <a:pt x="13049" y="4148"/>
                    <a:pt x="11933" y="3870"/>
                    <a:pt x="10800" y="3870"/>
                  </a:cubicBezTo>
                  <a:cubicBezTo>
                    <a:pt x="10290" y="3869"/>
                    <a:pt x="9781" y="3926"/>
                    <a:pt x="9283" y="4037"/>
                  </a:cubicBezTo>
                  <a:lnTo>
                    <a:pt x="8437" y="261"/>
                  </a:lnTo>
                  <a:cubicBezTo>
                    <a:pt x="9212" y="87"/>
                    <a:pt x="10005" y="-1"/>
                    <a:pt x="10800" y="0"/>
                  </a:cubicBezTo>
                  <a:cubicBezTo>
                    <a:pt x="12566" y="0"/>
                    <a:pt x="14305" y="433"/>
                    <a:pt x="15865" y="1261"/>
                  </a:cubicBezTo>
                  <a:lnTo>
                    <a:pt x="17132" y="-1123"/>
                  </a:lnTo>
                  <a:lnTo>
                    <a:pt x="19052" y="5144"/>
                  </a:lnTo>
                  <a:lnTo>
                    <a:pt x="12784" y="7064"/>
                  </a:lnTo>
                  <a:lnTo>
                    <a:pt x="14050" y="4679"/>
                  </a:lnTo>
                  <a:close/>
                </a:path>
              </a:pathLst>
            </a:custGeom>
            <a:solidFill>
              <a:srgbClr val="CCCCFF">
                <a:alpha val="35001"/>
              </a:srgbClr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  <p:sp>
          <p:nvSpPr>
            <p:cNvPr id="1041" name="AutoShape 17"/>
            <p:cNvSpPr>
              <a:spLocks noChangeArrowheads="1"/>
            </p:cNvSpPr>
            <p:nvPr userDrawn="1"/>
          </p:nvSpPr>
          <p:spPr bwMode="auto">
            <a:xfrm rot="10800000">
              <a:off x="295" y="164"/>
              <a:ext cx="2205" cy="2204"/>
            </a:xfrm>
            <a:custGeom>
              <a:avLst/>
              <a:gdLst>
                <a:gd name="G0" fmla="+- -4064951 0 0"/>
                <a:gd name="G1" fmla="+- -7296052 0 0"/>
                <a:gd name="G2" fmla="+- -4064951 0 -7296052"/>
                <a:gd name="G3" fmla="+- 10800 0 0"/>
                <a:gd name="G4" fmla="+- 0 0 -4064951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6930 0 0"/>
                <a:gd name="G9" fmla="+- 0 0 -7296052"/>
                <a:gd name="G10" fmla="+- 6930 0 2700"/>
                <a:gd name="G11" fmla="cos G10 -4064951"/>
                <a:gd name="G12" fmla="sin G10 -4064951"/>
                <a:gd name="G13" fmla="cos 13500 -4064951"/>
                <a:gd name="G14" fmla="sin 13500 -4064951"/>
                <a:gd name="G15" fmla="+- G11 10800 0"/>
                <a:gd name="G16" fmla="+- G12 10800 0"/>
                <a:gd name="G17" fmla="+- G13 10800 0"/>
                <a:gd name="G18" fmla="+- G14 10800 0"/>
                <a:gd name="G19" fmla="*/ 6930 1 2"/>
                <a:gd name="G20" fmla="+- G19 5400 0"/>
                <a:gd name="G21" fmla="cos G20 -4064951"/>
                <a:gd name="G22" fmla="sin G20 -4064951"/>
                <a:gd name="G23" fmla="+- G21 10800 0"/>
                <a:gd name="G24" fmla="+- G12 G23 G22"/>
                <a:gd name="G25" fmla="+- G22 G23 G11"/>
                <a:gd name="G26" fmla="cos 10800 -4064951"/>
                <a:gd name="G27" fmla="sin 10800 -4064951"/>
                <a:gd name="G28" fmla="cos 6930 -4064951"/>
                <a:gd name="G29" fmla="sin 6930 -4064951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7296052"/>
                <a:gd name="G36" fmla="sin G34 -7296052"/>
                <a:gd name="G37" fmla="+/ -7296052 -4064951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6930 G39"/>
                <a:gd name="G43" fmla="sin 6930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1425 w 21600"/>
                <a:gd name="T5" fmla="*/ 18 h 21600"/>
                <a:gd name="T6" fmla="*/ 7575 w 21600"/>
                <a:gd name="T7" fmla="*/ 2542 h 21600"/>
                <a:gd name="T8" fmla="*/ 11201 w 21600"/>
                <a:gd name="T9" fmla="*/ 3881 h 21600"/>
                <a:gd name="T10" fmla="*/ 17132 w 21600"/>
                <a:gd name="T11" fmla="*/ -1123 h 21600"/>
                <a:gd name="T12" fmla="*/ 19052 w 21600"/>
                <a:gd name="T13" fmla="*/ 5144 h 21600"/>
                <a:gd name="T14" fmla="*/ 12784 w 21600"/>
                <a:gd name="T15" fmla="*/ 7064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4050" y="4679"/>
                  </a:moveTo>
                  <a:cubicBezTo>
                    <a:pt x="13049" y="4148"/>
                    <a:pt x="11933" y="3870"/>
                    <a:pt x="10800" y="3870"/>
                  </a:cubicBezTo>
                  <a:cubicBezTo>
                    <a:pt x="9937" y="3869"/>
                    <a:pt x="9082" y="4030"/>
                    <a:pt x="8279" y="4344"/>
                  </a:cubicBezTo>
                  <a:lnTo>
                    <a:pt x="6871" y="739"/>
                  </a:lnTo>
                  <a:cubicBezTo>
                    <a:pt x="8123" y="250"/>
                    <a:pt x="9455" y="-1"/>
                    <a:pt x="10800" y="0"/>
                  </a:cubicBezTo>
                  <a:cubicBezTo>
                    <a:pt x="12566" y="0"/>
                    <a:pt x="14305" y="433"/>
                    <a:pt x="15865" y="1261"/>
                  </a:cubicBezTo>
                  <a:lnTo>
                    <a:pt x="17132" y="-1123"/>
                  </a:lnTo>
                  <a:lnTo>
                    <a:pt x="19052" y="5144"/>
                  </a:lnTo>
                  <a:lnTo>
                    <a:pt x="12784" y="7064"/>
                  </a:lnTo>
                  <a:lnTo>
                    <a:pt x="14050" y="4679"/>
                  </a:lnTo>
                  <a:close/>
                </a:path>
              </a:pathLst>
            </a:custGeom>
            <a:solidFill>
              <a:srgbClr val="CCCCFF">
                <a:alpha val="14999"/>
              </a:srgbClr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nl-NL"/>
            </a:p>
          </p:txBody>
        </p:sp>
      </p:grpSp>
      <p:pic>
        <p:nvPicPr>
          <p:cNvPr id="1049" name="Picture 25" descr="logo e-semble - blauw (large)"/>
          <p:cNvPicPr>
            <a:picLocks noChangeAspect="1" noChangeArrowheads="1"/>
          </p:cNvPicPr>
          <p:nvPr userDrawn="1"/>
        </p:nvPicPr>
        <p:blipFill>
          <a:blip r:embed="rId13" cstate="print">
            <a:clrChange>
              <a:clrFrom>
                <a:srgbClr val="15286D"/>
              </a:clrFrom>
              <a:clrTo>
                <a:srgbClr val="15286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18325" y="520700"/>
            <a:ext cx="2060575" cy="4714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5"/>
          <p:cNvSpPr txBox="1">
            <a:spLocks noChangeArrowheads="1"/>
          </p:cNvSpPr>
          <p:nvPr/>
        </p:nvSpPr>
        <p:spPr bwMode="auto">
          <a:xfrm rot="-5400000">
            <a:off x="8273256" y="5985669"/>
            <a:ext cx="155733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" b="0">
                <a:solidFill>
                  <a:schemeClr val="accent2"/>
                </a:solidFill>
              </a:rPr>
              <a:t>Copyright 2007 © E-Semble bv, Delft NL</a:t>
            </a:r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0" y="382588"/>
            <a:ext cx="92360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en-US" b="0" i="1">
                <a:solidFill>
                  <a:schemeClr val="bg1"/>
                </a:solidFill>
                <a:latin typeface="Lucida Sans" pitchFamily="34" charset="0"/>
              </a:rPr>
              <a:t>Simulation for education, training and exercise </a:t>
            </a:r>
            <a:br>
              <a:rPr lang="en-US" b="0" i="1">
                <a:solidFill>
                  <a:schemeClr val="bg1"/>
                </a:solidFill>
                <a:latin typeface="Lucida Sans" pitchFamily="34" charset="0"/>
              </a:rPr>
            </a:br>
            <a:r>
              <a:rPr lang="en-US" b="0" i="1">
                <a:solidFill>
                  <a:schemeClr val="accent2"/>
                </a:solidFill>
                <a:latin typeface="Lucida Sans" pitchFamily="34" charset="0"/>
              </a:rPr>
              <a:t>in security and safety</a:t>
            </a:r>
          </a:p>
        </p:txBody>
      </p:sp>
      <p:sp>
        <p:nvSpPr>
          <p:cNvPr id="13316" name="Rectangle 21"/>
          <p:cNvSpPr>
            <a:spLocks noChangeArrowheads="1"/>
          </p:cNvSpPr>
          <p:nvPr/>
        </p:nvSpPr>
        <p:spPr bwMode="auto">
          <a:xfrm>
            <a:off x="814388" y="2627313"/>
            <a:ext cx="467042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2800">
                <a:solidFill>
                  <a:schemeClr val="accent2"/>
                </a:solidFill>
              </a:rPr>
              <a:t/>
            </a:r>
            <a:br>
              <a:rPr lang="en-US" sz="2800">
                <a:solidFill>
                  <a:schemeClr val="accent2"/>
                </a:solidFill>
              </a:rPr>
            </a:br>
            <a:r>
              <a:rPr lang="en-US" sz="2800">
                <a:solidFill>
                  <a:schemeClr val="accent2"/>
                </a:solidFill>
              </a:rPr>
              <a:t>Virtual incident simulation</a:t>
            </a:r>
            <a:endParaRPr lang="en-US" sz="2800" b="0" i="1">
              <a:solidFill>
                <a:schemeClr val="accent2"/>
              </a:solidFill>
            </a:endParaRPr>
          </a:p>
        </p:txBody>
      </p:sp>
      <p:sp>
        <p:nvSpPr>
          <p:cNvPr id="13317" name="Text Box 22"/>
          <p:cNvSpPr txBox="1">
            <a:spLocks noChangeArrowheads="1"/>
          </p:cNvSpPr>
          <p:nvPr/>
        </p:nvSpPr>
        <p:spPr bwMode="auto">
          <a:xfrm rot="-5400000">
            <a:off x="-520700" y="6061075"/>
            <a:ext cx="1317625" cy="276225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September 2008</a:t>
            </a:r>
          </a:p>
        </p:txBody>
      </p:sp>
      <p:pic>
        <p:nvPicPr>
          <p:cNvPr id="13318" name="Picture 24" descr="DSC_0031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9613" y="1100138"/>
            <a:ext cx="3354387" cy="575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Text Box 25"/>
          <p:cNvSpPr txBox="1">
            <a:spLocks noChangeArrowheads="1"/>
          </p:cNvSpPr>
          <p:nvPr/>
        </p:nvSpPr>
        <p:spPr bwMode="auto">
          <a:xfrm>
            <a:off x="339725" y="3748088"/>
            <a:ext cx="513715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200" b="0">
                <a:solidFill>
                  <a:schemeClr val="accent2"/>
                </a:solidFill>
              </a:rPr>
              <a:t> analysis and exercising </a:t>
            </a:r>
            <a:br>
              <a:rPr lang="en-US" sz="2200" b="0">
                <a:solidFill>
                  <a:schemeClr val="accent2"/>
                </a:solidFill>
              </a:rPr>
            </a:br>
            <a:r>
              <a:rPr lang="en-US" sz="2200" b="0">
                <a:solidFill>
                  <a:schemeClr val="accent2"/>
                </a:solidFill>
              </a:rPr>
              <a:t>in industrial safety and security </a:t>
            </a:r>
          </a:p>
        </p:txBody>
      </p:sp>
      <p:sp>
        <p:nvSpPr>
          <p:cNvPr id="13320" name="Text Box 33"/>
          <p:cNvSpPr txBox="1">
            <a:spLocks noChangeArrowheads="1"/>
          </p:cNvSpPr>
          <p:nvPr/>
        </p:nvSpPr>
        <p:spPr bwMode="auto">
          <a:xfrm>
            <a:off x="339725" y="6238875"/>
            <a:ext cx="5137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b="0" i="1">
                <a:solidFill>
                  <a:schemeClr val="accent2"/>
                </a:solidFill>
              </a:rPr>
              <a:t>Martijn Boosman (E-Semble)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5045" t="17670" r="29598" b="3922"/>
          <a:stretch>
            <a:fillRect/>
          </a:stretch>
        </p:blipFill>
        <p:spPr bwMode="auto">
          <a:xfrm>
            <a:off x="0" y="0"/>
            <a:ext cx="9144000" cy="6856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 t="4508"/>
          <a:stretch>
            <a:fillRect/>
          </a:stretch>
        </p:blipFill>
        <p:spPr bwMode="auto">
          <a:xfrm>
            <a:off x="0" y="642918"/>
            <a:ext cx="9144000" cy="54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25100"/>
              </a:clrFrom>
              <a:clrTo>
                <a:srgbClr val="E251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86776" y="785794"/>
            <a:ext cx="775252" cy="31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60363" y="1306306"/>
            <a:ext cx="85550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err="1" smtClean="0">
                <a:solidFill>
                  <a:srgbClr val="003399"/>
                </a:solidFill>
              </a:rPr>
              <a:t>Stap</a:t>
            </a:r>
            <a:r>
              <a:rPr lang="en-US" sz="2000" dirty="0" smtClean="0">
                <a:solidFill>
                  <a:srgbClr val="003399"/>
                </a:solidFill>
              </a:rPr>
              <a:t> 1: </a:t>
            </a:r>
            <a:r>
              <a:rPr lang="en-US" sz="2000" dirty="0" err="1" smtClean="0">
                <a:solidFill>
                  <a:srgbClr val="003399"/>
                </a:solidFill>
              </a:rPr>
              <a:t>kies</a:t>
            </a:r>
            <a:r>
              <a:rPr lang="en-US" sz="2000" dirty="0" smtClean="0">
                <a:solidFill>
                  <a:srgbClr val="003399"/>
                </a:solidFill>
              </a:rPr>
              <a:t> </a:t>
            </a:r>
            <a:r>
              <a:rPr lang="en-US" sz="2000" dirty="0" err="1" smtClean="0">
                <a:solidFill>
                  <a:srgbClr val="003399"/>
                </a:solidFill>
              </a:rPr>
              <a:t>een</a:t>
            </a:r>
            <a:r>
              <a:rPr lang="en-US" sz="2000" dirty="0" smtClean="0">
                <a:solidFill>
                  <a:srgbClr val="003399"/>
                </a:solidFill>
              </a:rPr>
              <a:t> 3D </a:t>
            </a:r>
            <a:r>
              <a:rPr lang="en-US" sz="2000" dirty="0" err="1" smtClean="0">
                <a:solidFill>
                  <a:srgbClr val="003399"/>
                </a:solidFill>
              </a:rPr>
              <a:t>omgeving</a:t>
            </a:r>
            <a:endParaRPr lang="en-US" sz="2000" dirty="0" smtClean="0">
              <a:solidFill>
                <a:srgbClr val="003399"/>
              </a:solidFill>
            </a:endParaRPr>
          </a:p>
        </p:txBody>
      </p:sp>
      <p:pic>
        <p:nvPicPr>
          <p:cNvPr id="1026" name="Picture 2" descr="\\eserver\Products\XVR\Packaging\3d omgevingen source\appartementen klein 2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0011" y="2118829"/>
            <a:ext cx="1676401" cy="1247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7" name="Picture 3" descr="\\eserver\Products\XVR\Packaging\3d omgevingen source\Boerderij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1671" y="2100331"/>
            <a:ext cx="1684702" cy="1249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\\eserver\Products\XVR\Packaging\3d omgevingen source\bedrijventerrein klein 2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58955" y="2089357"/>
            <a:ext cx="1676400" cy="1247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9" name="Picture 5" descr="\\eserver\Products\XVR\Packaging\3d omgevingen source\camping klein 2.bm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37299" y="2099434"/>
            <a:ext cx="1676400" cy="1247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\\eserver\Products\XVR\Packaging\3d omgevingen source\eengezinswoning groot.bm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17036" y="3490304"/>
            <a:ext cx="1683869" cy="1249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 descr="\\eserver\Products\XVR\Packaging\3d omgevingen source\haven klein1.bmp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80402" y="3501610"/>
            <a:ext cx="1676401" cy="1247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\\eserver\Products\XVR\Packaging\3d omgevingen source\provinciale weg 2 klein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8626" y="3480490"/>
            <a:ext cx="1676400" cy="1247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 descr="\\eserver\Products\XVR\Packaging\3d omgevingen source\snelweg klein 5.bmp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27291" y="3480489"/>
            <a:ext cx="1676401" cy="1247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4" name="Picture 10" descr="\\eserver\Products\XVR\Packaging\3d omgevingen source\spoorweg overgang klein 2.bmp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39881" y="4842703"/>
            <a:ext cx="1676400" cy="1247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5" name="Picture 11" descr="\\eserver\Products\XVR\Packaging\3d omgevingen source\Tunnel klein1.bmp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88823" y="4842288"/>
            <a:ext cx="1676401" cy="1247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6" name="Picture 12" descr="\\eserver\Products\XVR\Packaging\3d omgevingen source\vakantie boerderij klein 1.bmp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589324" y="4833247"/>
            <a:ext cx="1676401" cy="1247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/>
          <p:cNvSpPr/>
          <p:nvPr/>
        </p:nvSpPr>
        <p:spPr bwMode="auto">
          <a:xfrm>
            <a:off x="6380922" y="4880112"/>
            <a:ext cx="1590260" cy="121257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nl-NL" dirty="0" smtClean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….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9149" t="13825" r="7959" b="16718"/>
          <a:stretch>
            <a:fillRect/>
          </a:stretch>
        </p:blipFill>
        <p:spPr bwMode="auto">
          <a:xfrm>
            <a:off x="208722" y="1858618"/>
            <a:ext cx="8612014" cy="4174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60363" y="1306306"/>
            <a:ext cx="85550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>
                <a:solidFill>
                  <a:srgbClr val="003399"/>
                </a:solidFill>
              </a:rPr>
              <a:t>Step 2: </a:t>
            </a:r>
            <a:r>
              <a:rPr lang="en-US" sz="2000" dirty="0" err="1" smtClean="0">
                <a:solidFill>
                  <a:srgbClr val="003399"/>
                </a:solidFill>
              </a:rPr>
              <a:t>bouw</a:t>
            </a:r>
            <a:r>
              <a:rPr lang="en-US" sz="2000" dirty="0" smtClean="0">
                <a:solidFill>
                  <a:srgbClr val="003399"/>
                </a:solidFill>
              </a:rPr>
              <a:t> je </a:t>
            </a:r>
            <a:r>
              <a:rPr lang="en-US" sz="2000" dirty="0" err="1" smtClean="0">
                <a:solidFill>
                  <a:srgbClr val="003399"/>
                </a:solidFill>
              </a:rPr>
              <a:t>eigen</a:t>
            </a:r>
            <a:r>
              <a:rPr lang="en-US" sz="2000" dirty="0" smtClean="0">
                <a:solidFill>
                  <a:srgbClr val="003399"/>
                </a:solidFill>
              </a:rPr>
              <a:t> scenario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2" name="Text Box 7"/>
          <p:cNvSpPr txBox="1">
            <a:spLocks noChangeArrowheads="1"/>
          </p:cNvSpPr>
          <p:nvPr/>
        </p:nvSpPr>
        <p:spPr bwMode="auto">
          <a:xfrm>
            <a:off x="250825" y="333375"/>
            <a:ext cx="65484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err="1" smtClean="0">
                <a:solidFill>
                  <a:schemeClr val="bg1"/>
                </a:solidFill>
              </a:rPr>
              <a:t>Virtueel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opleiden</a:t>
            </a:r>
            <a:r>
              <a:rPr lang="en-US" b="1" dirty="0" smtClean="0">
                <a:solidFill>
                  <a:schemeClr val="bg1"/>
                </a:solidFill>
              </a:rPr>
              <a:t> en </a:t>
            </a:r>
            <a:r>
              <a:rPr lang="en-US" b="1" dirty="0" err="1" smtClean="0">
                <a:solidFill>
                  <a:schemeClr val="bg1"/>
                </a:solidFill>
              </a:rPr>
              <a:t>trainen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14" name="Group 105"/>
          <p:cNvGrpSpPr/>
          <p:nvPr/>
        </p:nvGrpSpPr>
        <p:grpSpPr>
          <a:xfrm>
            <a:off x="665921" y="2538121"/>
            <a:ext cx="1962848" cy="1982866"/>
            <a:chOff x="0" y="1206277"/>
            <a:chExt cx="1962848" cy="1982866"/>
          </a:xfrm>
        </p:grpSpPr>
        <p:sp>
          <p:nvSpPr>
            <p:cNvPr id="88" name="Rectangle 22"/>
            <p:cNvSpPr>
              <a:spLocks noChangeArrowheads="1"/>
            </p:cNvSpPr>
            <p:nvPr/>
          </p:nvSpPr>
          <p:spPr bwMode="auto">
            <a:xfrm>
              <a:off x="0" y="1206277"/>
              <a:ext cx="1113183" cy="662280"/>
            </a:xfrm>
            <a:prstGeom prst="rect">
              <a:avLst/>
            </a:prstGeom>
            <a:solidFill>
              <a:srgbClr val="F79646"/>
            </a:solidFill>
            <a:ln w="38100">
              <a:solidFill>
                <a:srgbClr val="F2F2F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grpSp>
          <p:nvGrpSpPr>
            <p:cNvPr id="15" name="Group 23"/>
            <p:cNvGrpSpPr>
              <a:grpSpLocks/>
            </p:cNvGrpSpPr>
            <p:nvPr/>
          </p:nvGrpSpPr>
          <p:grpSpPr bwMode="auto">
            <a:xfrm>
              <a:off x="683865" y="1524733"/>
              <a:ext cx="745849" cy="854027"/>
              <a:chOff x="3960" y="3090"/>
              <a:chExt cx="1845" cy="2175"/>
            </a:xfrm>
          </p:grpSpPr>
          <p:sp>
            <p:nvSpPr>
              <p:cNvPr id="90" name="Oval 24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F79646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1" name="AutoShape 25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7964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6" name="Group 18"/>
            <p:cNvGrpSpPr>
              <a:grpSpLocks/>
            </p:cNvGrpSpPr>
            <p:nvPr/>
          </p:nvGrpSpPr>
          <p:grpSpPr bwMode="auto">
            <a:xfrm>
              <a:off x="1176002" y="2034386"/>
              <a:ext cx="616117" cy="744050"/>
              <a:chOff x="3960" y="3090"/>
              <a:chExt cx="1845" cy="2175"/>
            </a:xfrm>
          </p:grpSpPr>
          <p:sp>
            <p:nvSpPr>
              <p:cNvPr id="98" name="Oval 19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9" name="AutoShape 20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7" name="Group 18"/>
            <p:cNvGrpSpPr>
              <a:grpSpLocks/>
            </p:cNvGrpSpPr>
            <p:nvPr/>
          </p:nvGrpSpPr>
          <p:grpSpPr bwMode="auto">
            <a:xfrm>
              <a:off x="768816" y="2074273"/>
              <a:ext cx="616117" cy="744050"/>
              <a:chOff x="3960" y="3090"/>
              <a:chExt cx="1845" cy="2175"/>
            </a:xfrm>
          </p:grpSpPr>
          <p:sp>
            <p:nvSpPr>
              <p:cNvPr id="96" name="Oval 19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7" name="AutoShape 20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8" name="Group 18"/>
            <p:cNvGrpSpPr>
              <a:grpSpLocks/>
            </p:cNvGrpSpPr>
            <p:nvPr/>
          </p:nvGrpSpPr>
          <p:grpSpPr bwMode="auto">
            <a:xfrm>
              <a:off x="351183" y="2173983"/>
              <a:ext cx="616117" cy="744050"/>
              <a:chOff x="3960" y="3090"/>
              <a:chExt cx="1845" cy="2175"/>
            </a:xfrm>
          </p:grpSpPr>
          <p:sp>
            <p:nvSpPr>
              <p:cNvPr id="94" name="Oval 19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5" name="AutoShape 20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1346731" y="2299319"/>
              <a:ext cx="616117" cy="744050"/>
              <a:chOff x="3960" y="3090"/>
              <a:chExt cx="1845" cy="2175"/>
            </a:xfrm>
          </p:grpSpPr>
          <p:sp>
            <p:nvSpPr>
              <p:cNvPr id="104" name="Oval 19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5" name="AutoShape 20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909408" y="2378833"/>
              <a:ext cx="616117" cy="744050"/>
              <a:chOff x="3960" y="3090"/>
              <a:chExt cx="1845" cy="2175"/>
            </a:xfrm>
          </p:grpSpPr>
          <p:sp>
            <p:nvSpPr>
              <p:cNvPr id="101" name="Oval 19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102" name="AutoShape 20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21" name="Group 18"/>
            <p:cNvGrpSpPr>
              <a:grpSpLocks/>
            </p:cNvGrpSpPr>
            <p:nvPr/>
          </p:nvGrpSpPr>
          <p:grpSpPr bwMode="auto">
            <a:xfrm>
              <a:off x="438958" y="2445093"/>
              <a:ext cx="616117" cy="744050"/>
              <a:chOff x="3960" y="3090"/>
              <a:chExt cx="1845" cy="2175"/>
            </a:xfrm>
          </p:grpSpPr>
          <p:sp>
            <p:nvSpPr>
              <p:cNvPr id="92" name="Oval 19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93" name="AutoShape 20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sp>
        <p:nvSpPr>
          <p:cNvPr id="107" name="Rectangle 106"/>
          <p:cNvSpPr/>
          <p:nvPr/>
        </p:nvSpPr>
        <p:spPr>
          <a:xfrm>
            <a:off x="849826" y="4660553"/>
            <a:ext cx="1377300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Klassikaal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E25100"/>
              </a:clrFrom>
              <a:clrTo>
                <a:srgbClr val="E251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9661" y="129207"/>
            <a:ext cx="775252" cy="31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08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581" y="488608"/>
            <a:ext cx="4098357" cy="6163929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2" name="Text Box 7"/>
          <p:cNvSpPr txBox="1">
            <a:spLocks noChangeArrowheads="1"/>
          </p:cNvSpPr>
          <p:nvPr/>
        </p:nvSpPr>
        <p:spPr bwMode="auto">
          <a:xfrm>
            <a:off x="250825" y="333375"/>
            <a:ext cx="65484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err="1" smtClean="0">
                <a:solidFill>
                  <a:schemeClr val="bg1"/>
                </a:solidFill>
              </a:rPr>
              <a:t>Virtueel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opleiden</a:t>
            </a:r>
            <a:r>
              <a:rPr lang="en-US" b="1" dirty="0" smtClean="0">
                <a:solidFill>
                  <a:schemeClr val="bg1"/>
                </a:solidFill>
              </a:rPr>
              <a:t> en </a:t>
            </a:r>
            <a:r>
              <a:rPr lang="en-US" b="1" dirty="0" err="1" smtClean="0">
                <a:solidFill>
                  <a:schemeClr val="bg1"/>
                </a:solidFill>
              </a:rPr>
              <a:t>trainen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808373" y="4696996"/>
            <a:ext cx="1390124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Individueel</a:t>
            </a:r>
            <a:endParaRPr lang="en-US" b="1" dirty="0" smtClean="0">
              <a:solidFill>
                <a:schemeClr val="bg1"/>
              </a:solidFill>
            </a:endParaRPr>
          </a:p>
        </p:txBody>
      </p:sp>
      <p:grpSp>
        <p:nvGrpSpPr>
          <p:cNvPr id="8" name="Group 61"/>
          <p:cNvGrpSpPr/>
          <p:nvPr/>
        </p:nvGrpSpPr>
        <p:grpSpPr>
          <a:xfrm>
            <a:off x="3518451" y="2498213"/>
            <a:ext cx="1943241" cy="2153299"/>
            <a:chOff x="569268" y="1577407"/>
            <a:chExt cx="1685039" cy="1955104"/>
          </a:xfrm>
        </p:grpSpPr>
        <p:grpSp>
          <p:nvGrpSpPr>
            <p:cNvPr id="9" name="Group 18"/>
            <p:cNvGrpSpPr>
              <a:grpSpLocks/>
            </p:cNvGrpSpPr>
            <p:nvPr/>
          </p:nvGrpSpPr>
          <p:grpSpPr bwMode="auto">
            <a:xfrm>
              <a:off x="1284492" y="1577407"/>
              <a:ext cx="534252" cy="675566"/>
              <a:chOff x="3960" y="3090"/>
              <a:chExt cx="1845" cy="2175"/>
            </a:xfrm>
          </p:grpSpPr>
          <p:sp>
            <p:nvSpPr>
              <p:cNvPr id="78" name="Oval 19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9" name="AutoShape 20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0" name="Group 18"/>
            <p:cNvGrpSpPr>
              <a:grpSpLocks/>
            </p:cNvGrpSpPr>
            <p:nvPr/>
          </p:nvGrpSpPr>
          <p:grpSpPr bwMode="auto">
            <a:xfrm>
              <a:off x="931409" y="1613623"/>
              <a:ext cx="534252" cy="675566"/>
              <a:chOff x="3960" y="3090"/>
              <a:chExt cx="1845" cy="2175"/>
            </a:xfrm>
          </p:grpSpPr>
          <p:sp>
            <p:nvSpPr>
              <p:cNvPr id="76" name="Oval 19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7" name="AutoShape 20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1" name="Group 18"/>
            <p:cNvGrpSpPr>
              <a:grpSpLocks/>
            </p:cNvGrpSpPr>
            <p:nvPr/>
          </p:nvGrpSpPr>
          <p:grpSpPr bwMode="auto">
            <a:xfrm>
              <a:off x="569268" y="1704155"/>
              <a:ext cx="534252" cy="675566"/>
              <a:chOff x="3960" y="3090"/>
              <a:chExt cx="1845" cy="2175"/>
            </a:xfrm>
          </p:grpSpPr>
          <p:sp>
            <p:nvSpPr>
              <p:cNvPr id="74" name="Oval 19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5" name="AutoShape 20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688472" y="2013482"/>
              <a:ext cx="534252" cy="675566"/>
              <a:chOff x="3960" y="3090"/>
              <a:chExt cx="1845" cy="2175"/>
            </a:xfrm>
          </p:grpSpPr>
          <p:sp>
            <p:nvSpPr>
              <p:cNvPr id="72" name="Oval 19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3" name="AutoShape 20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sp>
          <p:nvSpPr>
            <p:cNvPr id="67" name="Rectangle 21"/>
            <p:cNvSpPr>
              <a:spLocks noChangeArrowheads="1"/>
            </p:cNvSpPr>
            <p:nvPr/>
          </p:nvSpPr>
          <p:spPr bwMode="auto">
            <a:xfrm>
              <a:off x="976012" y="2283001"/>
              <a:ext cx="645011" cy="399419"/>
            </a:xfrm>
            <a:prstGeom prst="rect">
              <a:avLst/>
            </a:prstGeom>
            <a:solidFill>
              <a:srgbClr val="4F81BD"/>
            </a:solidFill>
            <a:ln w="38100">
              <a:solidFill>
                <a:srgbClr val="F2F2F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8" name="Rectangle 22"/>
            <p:cNvSpPr>
              <a:spLocks noChangeArrowheads="1"/>
            </p:cNvSpPr>
            <p:nvPr/>
          </p:nvSpPr>
          <p:spPr bwMode="auto">
            <a:xfrm>
              <a:off x="1377353" y="2476967"/>
              <a:ext cx="645011" cy="399419"/>
            </a:xfrm>
            <a:prstGeom prst="rect">
              <a:avLst/>
            </a:prstGeom>
            <a:solidFill>
              <a:srgbClr val="F79646"/>
            </a:solidFill>
            <a:ln w="38100">
              <a:solidFill>
                <a:srgbClr val="F2F2F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grpSp>
          <p:nvGrpSpPr>
            <p:cNvPr id="13" name="Group 23"/>
            <p:cNvGrpSpPr>
              <a:grpSpLocks/>
            </p:cNvGrpSpPr>
            <p:nvPr/>
          </p:nvGrpSpPr>
          <p:grpSpPr bwMode="auto">
            <a:xfrm>
              <a:off x="1607556" y="2757088"/>
              <a:ext cx="646747" cy="775420"/>
              <a:chOff x="3960" y="3090"/>
              <a:chExt cx="1845" cy="2175"/>
            </a:xfrm>
          </p:grpSpPr>
          <p:sp>
            <p:nvSpPr>
              <p:cNvPr id="70" name="Oval 24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F79646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71" name="AutoShape 25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7964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794" name="Picture 2" descr="PICT004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4825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25100"/>
              </a:clrFrom>
              <a:clrTo>
                <a:srgbClr val="E251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9661" y="129207"/>
            <a:ext cx="775252" cy="31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5820" y="5585791"/>
            <a:ext cx="449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nl-NL" baseline="30000" dirty="0" smtClean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ambulance training RAV IJssel Vecht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2" name="Text Box 7"/>
          <p:cNvSpPr txBox="1">
            <a:spLocks noChangeArrowheads="1"/>
          </p:cNvSpPr>
          <p:nvPr/>
        </p:nvSpPr>
        <p:spPr bwMode="auto">
          <a:xfrm>
            <a:off x="250825" y="333375"/>
            <a:ext cx="65484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err="1" smtClean="0">
                <a:solidFill>
                  <a:schemeClr val="bg1"/>
                </a:solidFill>
              </a:rPr>
              <a:t>Virtueel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opleiden</a:t>
            </a:r>
            <a:r>
              <a:rPr lang="en-US" b="1" dirty="0" smtClean="0">
                <a:solidFill>
                  <a:schemeClr val="bg1"/>
                </a:solidFill>
              </a:rPr>
              <a:t> en </a:t>
            </a:r>
            <a:r>
              <a:rPr lang="en-US" b="1" dirty="0" err="1" smtClean="0">
                <a:solidFill>
                  <a:schemeClr val="bg1"/>
                </a:solidFill>
              </a:rPr>
              <a:t>trainen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2" name="Group 26"/>
          <p:cNvGrpSpPr>
            <a:grpSpLocks/>
          </p:cNvGrpSpPr>
          <p:nvPr/>
        </p:nvGrpSpPr>
        <p:grpSpPr bwMode="auto">
          <a:xfrm>
            <a:off x="3303295" y="2470677"/>
            <a:ext cx="2910498" cy="1835563"/>
            <a:chOff x="1041" y="7536"/>
            <a:chExt cx="6234" cy="3733"/>
          </a:xfrm>
        </p:grpSpPr>
        <p:grpSp>
          <p:nvGrpSpPr>
            <p:cNvPr id="23" name="Group 27"/>
            <p:cNvGrpSpPr>
              <a:grpSpLocks/>
            </p:cNvGrpSpPr>
            <p:nvPr/>
          </p:nvGrpSpPr>
          <p:grpSpPr bwMode="auto">
            <a:xfrm>
              <a:off x="1908" y="7535"/>
              <a:ext cx="1230" cy="1529"/>
              <a:chOff x="3960" y="3090"/>
              <a:chExt cx="1845" cy="2175"/>
            </a:xfrm>
          </p:grpSpPr>
          <p:sp>
            <p:nvSpPr>
              <p:cNvPr id="41" name="Oval 28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2" name="AutoShape 29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24" name="Group 30"/>
            <p:cNvGrpSpPr>
              <a:grpSpLocks/>
            </p:cNvGrpSpPr>
            <p:nvPr/>
          </p:nvGrpSpPr>
          <p:grpSpPr bwMode="auto">
            <a:xfrm flipH="1">
              <a:off x="5181" y="7535"/>
              <a:ext cx="1331" cy="1529"/>
              <a:chOff x="3960" y="3090"/>
              <a:chExt cx="1845" cy="2175"/>
            </a:xfrm>
          </p:grpSpPr>
          <p:sp>
            <p:nvSpPr>
              <p:cNvPr id="39" name="Oval 31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40" name="AutoShape 32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sp>
          <p:nvSpPr>
            <p:cNvPr id="25" name="Rectangle 33"/>
            <p:cNvSpPr>
              <a:spLocks noChangeArrowheads="1"/>
            </p:cNvSpPr>
            <p:nvPr/>
          </p:nvSpPr>
          <p:spPr bwMode="auto">
            <a:xfrm>
              <a:off x="2570" y="8145"/>
              <a:ext cx="1485" cy="904"/>
            </a:xfrm>
            <a:prstGeom prst="rect">
              <a:avLst/>
            </a:prstGeom>
            <a:solidFill>
              <a:srgbClr val="4F81BD"/>
            </a:solidFill>
            <a:ln w="38100">
              <a:solidFill>
                <a:srgbClr val="F2F2F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6" name="Rectangle 34"/>
            <p:cNvSpPr>
              <a:spLocks noChangeArrowheads="1"/>
            </p:cNvSpPr>
            <p:nvPr/>
          </p:nvSpPr>
          <p:spPr bwMode="auto">
            <a:xfrm>
              <a:off x="4297" y="8145"/>
              <a:ext cx="1485" cy="904"/>
            </a:xfrm>
            <a:prstGeom prst="rect">
              <a:avLst/>
            </a:prstGeom>
            <a:solidFill>
              <a:srgbClr val="4F81BD"/>
            </a:solidFill>
            <a:ln w="38100">
              <a:solidFill>
                <a:srgbClr val="F2F2F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3396" y="8880"/>
              <a:ext cx="1485" cy="904"/>
            </a:xfrm>
            <a:prstGeom prst="rect">
              <a:avLst/>
            </a:prstGeom>
            <a:solidFill>
              <a:srgbClr val="F79646"/>
            </a:solidFill>
            <a:ln w="38100">
              <a:solidFill>
                <a:srgbClr val="F2F2F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74706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8" name="Rectangle 36"/>
            <p:cNvSpPr>
              <a:spLocks noChangeArrowheads="1"/>
            </p:cNvSpPr>
            <p:nvPr/>
          </p:nvSpPr>
          <p:spPr bwMode="auto">
            <a:xfrm>
              <a:off x="1476" y="8880"/>
              <a:ext cx="1485" cy="904"/>
            </a:xfrm>
            <a:prstGeom prst="rect">
              <a:avLst/>
            </a:prstGeom>
            <a:solidFill>
              <a:srgbClr val="4F81BD"/>
            </a:solidFill>
            <a:ln w="38100">
              <a:solidFill>
                <a:srgbClr val="F2F2F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grpSp>
          <p:nvGrpSpPr>
            <p:cNvPr id="29" name="Group 37"/>
            <p:cNvGrpSpPr>
              <a:grpSpLocks/>
            </p:cNvGrpSpPr>
            <p:nvPr/>
          </p:nvGrpSpPr>
          <p:grpSpPr bwMode="auto">
            <a:xfrm>
              <a:off x="3926" y="9514"/>
              <a:ext cx="1489" cy="1755"/>
              <a:chOff x="3960" y="3090"/>
              <a:chExt cx="1845" cy="2175"/>
            </a:xfrm>
          </p:grpSpPr>
          <p:sp>
            <p:nvSpPr>
              <p:cNvPr id="37" name="Oval 38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F79646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8" name="AutoShape 39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79646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grpSp>
          <p:nvGrpSpPr>
            <p:cNvPr id="30" name="Group 40"/>
            <p:cNvGrpSpPr>
              <a:grpSpLocks/>
            </p:cNvGrpSpPr>
            <p:nvPr/>
          </p:nvGrpSpPr>
          <p:grpSpPr bwMode="auto">
            <a:xfrm flipH="1">
              <a:off x="1037" y="9603"/>
              <a:ext cx="1331" cy="1529"/>
              <a:chOff x="3960" y="3090"/>
              <a:chExt cx="1845" cy="2175"/>
            </a:xfrm>
          </p:grpSpPr>
          <p:sp>
            <p:nvSpPr>
              <p:cNvPr id="35" name="Oval 41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6" name="AutoShape 42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  <p:sp>
          <p:nvSpPr>
            <p:cNvPr id="31" name="Rectangle 43"/>
            <p:cNvSpPr>
              <a:spLocks noChangeArrowheads="1"/>
            </p:cNvSpPr>
            <p:nvPr/>
          </p:nvSpPr>
          <p:spPr bwMode="auto">
            <a:xfrm>
              <a:off x="5421" y="8880"/>
              <a:ext cx="1485" cy="904"/>
            </a:xfrm>
            <a:prstGeom prst="rect">
              <a:avLst/>
            </a:prstGeom>
            <a:solidFill>
              <a:srgbClr val="4F81BD"/>
            </a:solidFill>
            <a:ln w="38100">
              <a:solidFill>
                <a:srgbClr val="F2F2F2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243F60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grpSp>
          <p:nvGrpSpPr>
            <p:cNvPr id="32" name="Group 44"/>
            <p:cNvGrpSpPr>
              <a:grpSpLocks/>
            </p:cNvGrpSpPr>
            <p:nvPr/>
          </p:nvGrpSpPr>
          <p:grpSpPr bwMode="auto">
            <a:xfrm>
              <a:off x="6048" y="9678"/>
              <a:ext cx="1230" cy="1529"/>
              <a:chOff x="3960" y="3090"/>
              <a:chExt cx="1845" cy="2175"/>
            </a:xfrm>
          </p:grpSpPr>
          <p:sp>
            <p:nvSpPr>
              <p:cNvPr id="33" name="Oval 32"/>
              <p:cNvSpPr>
                <a:spLocks noChangeArrowheads="1"/>
              </p:cNvSpPr>
              <p:nvPr/>
            </p:nvSpPr>
            <p:spPr bwMode="auto">
              <a:xfrm rot="1418943">
                <a:off x="4605" y="3090"/>
                <a:ext cx="825" cy="1155"/>
              </a:xfrm>
              <a:prstGeom prst="ellipse">
                <a:avLst/>
              </a:prstGeom>
              <a:solidFill>
                <a:srgbClr val="4F81BD"/>
              </a:solidFill>
              <a:ln w="38100">
                <a:solidFill>
                  <a:srgbClr val="F2F2F2"/>
                </a:solidFill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  <p:sp>
            <p:nvSpPr>
              <p:cNvPr id="34" name="AutoShape 46"/>
              <p:cNvSpPr>
                <a:spLocks noChangeArrowheads="1"/>
              </p:cNvSpPr>
              <p:nvPr/>
            </p:nvSpPr>
            <p:spPr bwMode="auto">
              <a:xfrm>
                <a:off x="3960" y="4245"/>
                <a:ext cx="1845" cy="1020"/>
              </a:xfrm>
              <a:custGeom>
                <a:avLst/>
                <a:gdLst>
                  <a:gd name="G0" fmla="+- 310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310"/>
                  <a:gd name="G18" fmla="*/ 310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310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310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5245 w 21600"/>
                  <a:gd name="T15" fmla="*/ 10800 h 21600"/>
                  <a:gd name="T16" fmla="*/ 10800 w 21600"/>
                  <a:gd name="T17" fmla="*/ 10490 h 21600"/>
                  <a:gd name="T18" fmla="*/ 16355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10490" y="10800"/>
                    </a:moveTo>
                    <a:cubicBezTo>
                      <a:pt x="10490" y="10628"/>
                      <a:pt x="10628" y="10490"/>
                      <a:pt x="10800" y="10490"/>
                    </a:cubicBezTo>
                    <a:cubicBezTo>
                      <a:pt x="10971" y="10489"/>
                      <a:pt x="11109" y="10628"/>
                      <a:pt x="11110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4F81BD"/>
              </a:solidFill>
              <a:ln w="38100">
                <a:solidFill>
                  <a:srgbClr val="F2F2F2"/>
                </a:solidFill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/>
              </a:p>
            </p:txBody>
          </p:sp>
        </p:grpSp>
      </p:grpSp>
      <p:sp>
        <p:nvSpPr>
          <p:cNvPr id="43" name="Rectangle 42"/>
          <p:cNvSpPr/>
          <p:nvPr/>
        </p:nvSpPr>
        <p:spPr>
          <a:xfrm>
            <a:off x="4234070" y="4420397"/>
            <a:ext cx="1302025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Team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746" name="Picture 2" descr="IMG_00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25100"/>
              </a:clrFrom>
              <a:clrTo>
                <a:srgbClr val="E251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9661" y="129207"/>
            <a:ext cx="775252" cy="31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9" descr="DSC_0027a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8650" y="1089025"/>
            <a:ext cx="3435350" cy="576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63" name="Text Box 15"/>
          <p:cNvSpPr txBox="1">
            <a:spLocks noChangeArrowheads="1"/>
          </p:cNvSpPr>
          <p:nvPr/>
        </p:nvSpPr>
        <p:spPr bwMode="auto">
          <a:xfrm rot="-5400000">
            <a:off x="8273256" y="5985669"/>
            <a:ext cx="155733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" b="0">
                <a:solidFill>
                  <a:schemeClr val="accent2"/>
                </a:solidFill>
              </a:rPr>
              <a:t>Copyright 2007 © E-Semble bv, Delft NL</a:t>
            </a:r>
          </a:p>
        </p:txBody>
      </p:sp>
      <p:sp>
        <p:nvSpPr>
          <p:cNvPr id="78869" name="Rectangle 21"/>
          <p:cNvSpPr>
            <a:spLocks noChangeArrowheads="1"/>
          </p:cNvSpPr>
          <p:nvPr/>
        </p:nvSpPr>
        <p:spPr bwMode="auto">
          <a:xfrm>
            <a:off x="1967552" y="3870325"/>
            <a:ext cx="351730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accent2"/>
                </a:solidFill>
              </a:rPr>
              <a:t>Simulatie-ondersteund</a:t>
            </a:r>
            <a:r>
              <a:rPr lang="en-US" sz="2400" dirty="0" smtClean="0">
                <a:solidFill>
                  <a:schemeClr val="accent2"/>
                </a:solidFill>
              </a:rPr>
              <a:t/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err="1" smtClean="0">
                <a:solidFill>
                  <a:schemeClr val="accent2"/>
                </a:solidFill>
              </a:rPr>
              <a:t>opleiden</a:t>
            </a:r>
            <a:r>
              <a:rPr lang="en-US" sz="2400" dirty="0" smtClean="0">
                <a:solidFill>
                  <a:schemeClr val="accent2"/>
                </a:solidFill>
              </a:rPr>
              <a:t> en </a:t>
            </a:r>
            <a:r>
              <a:rPr lang="en-US" sz="2400" dirty="0" err="1" smtClean="0">
                <a:solidFill>
                  <a:schemeClr val="accent2"/>
                </a:solidFill>
              </a:rPr>
              <a:t>trainen</a:t>
            </a:r>
            <a:endParaRPr lang="en-US" sz="2400" b="0" i="1" dirty="0">
              <a:solidFill>
                <a:schemeClr val="accent2"/>
              </a:solidFill>
            </a:endParaRPr>
          </a:p>
        </p:txBody>
      </p:sp>
      <p:sp>
        <p:nvSpPr>
          <p:cNvPr id="78870" name="Text Box 22"/>
          <p:cNvSpPr txBox="1">
            <a:spLocks noChangeArrowheads="1"/>
          </p:cNvSpPr>
          <p:nvPr/>
        </p:nvSpPr>
        <p:spPr bwMode="auto">
          <a:xfrm>
            <a:off x="0" y="6583362"/>
            <a:ext cx="1317990" cy="276999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September </a:t>
            </a:r>
            <a:r>
              <a:rPr lang="en-US" sz="1200" b="0" dirty="0" smtClean="0">
                <a:solidFill>
                  <a:schemeClr val="bg1"/>
                </a:solidFill>
              </a:rPr>
              <a:t>2009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8875" name="Text Box 27"/>
          <p:cNvSpPr txBox="1">
            <a:spLocks noChangeArrowheads="1"/>
          </p:cNvSpPr>
          <p:nvPr/>
        </p:nvSpPr>
        <p:spPr bwMode="auto">
          <a:xfrm rot="-5400000">
            <a:off x="8273256" y="5985669"/>
            <a:ext cx="155733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" b="0">
                <a:solidFill>
                  <a:schemeClr val="accent2"/>
                </a:solidFill>
              </a:rPr>
              <a:t>Copyright 2007 © E-Semble bv, Delft NL</a:t>
            </a:r>
          </a:p>
        </p:txBody>
      </p:sp>
      <p:sp>
        <p:nvSpPr>
          <p:cNvPr id="78882" name="Rectangle 34"/>
          <p:cNvSpPr>
            <a:spLocks noChangeArrowheads="1"/>
          </p:cNvSpPr>
          <p:nvPr/>
        </p:nvSpPr>
        <p:spPr bwMode="auto">
          <a:xfrm>
            <a:off x="3180998" y="5795963"/>
            <a:ext cx="23038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sz="1600" b="0" i="1" dirty="0" smtClean="0">
                <a:solidFill>
                  <a:schemeClr val="accent2"/>
                </a:solidFill>
              </a:rPr>
              <a:t>Steven van den Heuvel</a:t>
            </a:r>
            <a:endParaRPr lang="en-US" sz="1600" b="0" i="1" dirty="0">
              <a:solidFill>
                <a:schemeClr val="accent2"/>
              </a:solidFill>
            </a:endParaRPr>
          </a:p>
        </p:txBody>
      </p:sp>
      <p:sp>
        <p:nvSpPr>
          <p:cNvPr id="78884" name="Text Box 36"/>
          <p:cNvSpPr txBox="1">
            <a:spLocks noChangeArrowheads="1"/>
          </p:cNvSpPr>
          <p:nvPr/>
        </p:nvSpPr>
        <p:spPr bwMode="auto">
          <a:xfrm>
            <a:off x="0" y="382588"/>
            <a:ext cx="9236075" cy="559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en-US" b="0" i="1" dirty="0" smtClean="0">
                <a:solidFill>
                  <a:schemeClr val="bg1"/>
                </a:solidFill>
                <a:latin typeface="Lucida Sans" pitchFamily="34" charset="0"/>
              </a:rPr>
              <a:t>Serious gaming </a:t>
            </a:r>
            <a:r>
              <a:rPr lang="en-US" b="0" i="1" dirty="0" err="1" smtClean="0">
                <a:solidFill>
                  <a:schemeClr val="bg1"/>
                </a:solidFill>
                <a:latin typeface="Lucida Sans" pitchFamily="34" charset="0"/>
              </a:rPr>
              <a:t>voor</a:t>
            </a:r>
            <a:r>
              <a:rPr lang="en-US" b="0" i="1" dirty="0" smtClean="0">
                <a:solidFill>
                  <a:schemeClr val="bg1"/>
                </a:solidFill>
                <a:latin typeface="Lucida Sans" pitchFamily="34" charset="0"/>
              </a:rPr>
              <a:t> </a:t>
            </a:r>
            <a:r>
              <a:rPr lang="en-US" b="0" i="1" dirty="0" err="1" smtClean="0">
                <a:solidFill>
                  <a:schemeClr val="bg1"/>
                </a:solidFill>
                <a:latin typeface="Lucida Sans" pitchFamily="34" charset="0"/>
              </a:rPr>
              <a:t>openbare</a:t>
            </a:r>
            <a:r>
              <a:rPr lang="en-US" b="0" i="1" dirty="0" smtClean="0">
                <a:solidFill>
                  <a:schemeClr val="bg1"/>
                </a:solidFill>
                <a:latin typeface="Lucida Sans" pitchFamily="34" charset="0"/>
              </a:rPr>
              <a:t> </a:t>
            </a:r>
            <a:r>
              <a:rPr lang="en-US" b="0" i="1" dirty="0" err="1" smtClean="0">
                <a:solidFill>
                  <a:schemeClr val="bg1"/>
                </a:solidFill>
                <a:latin typeface="Lucida Sans" pitchFamily="34" charset="0"/>
              </a:rPr>
              <a:t>orde</a:t>
            </a:r>
            <a:r>
              <a:rPr lang="en-US" b="0" i="1" dirty="0" smtClean="0">
                <a:solidFill>
                  <a:schemeClr val="bg1"/>
                </a:solidFill>
                <a:latin typeface="Lucida Sans" pitchFamily="34" charset="0"/>
              </a:rPr>
              <a:t> en </a:t>
            </a:r>
            <a:r>
              <a:rPr lang="en-US" b="0" i="1" dirty="0" err="1" smtClean="0">
                <a:solidFill>
                  <a:schemeClr val="bg1"/>
                </a:solidFill>
                <a:latin typeface="Lucida Sans" pitchFamily="34" charset="0"/>
              </a:rPr>
              <a:t>veiligheid</a:t>
            </a:r>
            <a:endParaRPr lang="en-US" b="0" i="1" dirty="0">
              <a:solidFill>
                <a:schemeClr val="accent2"/>
              </a:solidFill>
              <a:latin typeface="Lucida Sans" pitchFamily="34" charset="0"/>
            </a:endParaRPr>
          </a:p>
        </p:txBody>
      </p:sp>
      <p:pic>
        <p:nvPicPr>
          <p:cNvPr id="78892" name="Picture 44" descr="DSC_0031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5061" y="1100138"/>
            <a:ext cx="3438939" cy="5757862"/>
          </a:xfrm>
          <a:prstGeom prst="rect">
            <a:avLst/>
          </a:prstGeom>
          <a:noFill/>
        </p:spPr>
      </p:pic>
      <p:pic>
        <p:nvPicPr>
          <p:cNvPr id="11" name="Picture 3" descr="DSC_0634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05061" y="1103243"/>
            <a:ext cx="3438939" cy="5754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9" descr="DSC_0027a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8650" y="1089025"/>
            <a:ext cx="3435350" cy="576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 Box 15"/>
          <p:cNvSpPr txBox="1">
            <a:spLocks noChangeArrowheads="1"/>
          </p:cNvSpPr>
          <p:nvPr/>
        </p:nvSpPr>
        <p:spPr bwMode="auto">
          <a:xfrm rot="-5400000">
            <a:off x="8273256" y="5985669"/>
            <a:ext cx="155733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" b="0">
                <a:solidFill>
                  <a:schemeClr val="accent2"/>
                </a:solidFill>
              </a:rPr>
              <a:t>Copyright 2007 © E-Semble bv, Delft NL</a:t>
            </a:r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 rot="-5400000">
            <a:off x="8273256" y="5985669"/>
            <a:ext cx="155733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" b="0">
                <a:solidFill>
                  <a:schemeClr val="accent2"/>
                </a:solidFill>
              </a:rPr>
              <a:t>Copyright 2007 © E-Semble bv, Delft NL</a:t>
            </a:r>
          </a:p>
        </p:txBody>
      </p:sp>
      <p:pic>
        <p:nvPicPr>
          <p:cNvPr id="3075" name="Picture 3" descr="C:\E-Semble\Fotodump\P1020965.JPG"/>
          <p:cNvPicPr>
            <a:picLocks noChangeAspect="1" noChangeArrowheads="1"/>
          </p:cNvPicPr>
          <p:nvPr/>
        </p:nvPicPr>
        <p:blipFill>
          <a:blip r:embed="rId6" cstate="print"/>
          <a:srcRect l="42717" t="17420" r="29239"/>
          <a:stretch>
            <a:fillRect/>
          </a:stretch>
        </p:blipFill>
        <p:spPr bwMode="auto">
          <a:xfrm>
            <a:off x="5665304" y="1083365"/>
            <a:ext cx="3478696" cy="577463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8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7220" y="5138530"/>
            <a:ext cx="520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Teamtraining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Safety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Academy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Tallinn, Estland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33263" y="5675243"/>
            <a:ext cx="3860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Teamtraining industrie,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FalckRisc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35843" name="Picture 3" descr="DSC_0634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E25100"/>
              </a:clrFrom>
              <a:clrTo>
                <a:srgbClr val="E251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9661" y="129207"/>
            <a:ext cx="775252" cy="31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15"/>
          <p:cNvSpPr txBox="1">
            <a:spLocks noChangeArrowheads="1"/>
          </p:cNvSpPr>
          <p:nvPr/>
        </p:nvSpPr>
        <p:spPr bwMode="auto">
          <a:xfrm rot="-5400000">
            <a:off x="8273256" y="5985669"/>
            <a:ext cx="1557338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600" b="0">
                <a:solidFill>
                  <a:schemeClr val="accent2"/>
                </a:solidFill>
              </a:rPr>
              <a:t>Copyright 2007 © E-Semble bv, Delft NL</a:t>
            </a:r>
          </a:p>
        </p:txBody>
      </p:sp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0" y="382588"/>
            <a:ext cx="92360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en-US" b="0" i="1">
                <a:solidFill>
                  <a:schemeClr val="bg1"/>
                </a:solidFill>
                <a:latin typeface="Lucida Sans" pitchFamily="34" charset="0"/>
              </a:rPr>
              <a:t>Simulation for education, training and exercise </a:t>
            </a:r>
            <a:br>
              <a:rPr lang="en-US" b="0" i="1">
                <a:solidFill>
                  <a:schemeClr val="bg1"/>
                </a:solidFill>
                <a:latin typeface="Lucida Sans" pitchFamily="34" charset="0"/>
              </a:rPr>
            </a:br>
            <a:r>
              <a:rPr lang="en-US" b="0" i="1">
                <a:solidFill>
                  <a:schemeClr val="accent2"/>
                </a:solidFill>
                <a:latin typeface="Lucida Sans" pitchFamily="34" charset="0"/>
              </a:rPr>
              <a:t>in security and safety</a:t>
            </a:r>
          </a:p>
        </p:txBody>
      </p:sp>
      <p:sp>
        <p:nvSpPr>
          <p:cNvPr id="13316" name="Rectangle 21"/>
          <p:cNvSpPr>
            <a:spLocks noChangeArrowheads="1"/>
          </p:cNvSpPr>
          <p:nvPr/>
        </p:nvSpPr>
        <p:spPr bwMode="auto">
          <a:xfrm>
            <a:off x="814388" y="2627313"/>
            <a:ext cx="4670425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2800">
                <a:solidFill>
                  <a:schemeClr val="accent2"/>
                </a:solidFill>
              </a:rPr>
              <a:t/>
            </a:r>
            <a:br>
              <a:rPr lang="en-US" sz="2800">
                <a:solidFill>
                  <a:schemeClr val="accent2"/>
                </a:solidFill>
              </a:rPr>
            </a:br>
            <a:r>
              <a:rPr lang="en-US" sz="2800">
                <a:solidFill>
                  <a:schemeClr val="accent2"/>
                </a:solidFill>
              </a:rPr>
              <a:t>Virtual incident simulation</a:t>
            </a:r>
            <a:endParaRPr lang="en-US" sz="2800" b="0" i="1">
              <a:solidFill>
                <a:schemeClr val="accent2"/>
              </a:solidFill>
            </a:endParaRPr>
          </a:p>
        </p:txBody>
      </p:sp>
      <p:sp>
        <p:nvSpPr>
          <p:cNvPr id="13317" name="Text Box 22"/>
          <p:cNvSpPr txBox="1">
            <a:spLocks noChangeArrowheads="1"/>
          </p:cNvSpPr>
          <p:nvPr/>
        </p:nvSpPr>
        <p:spPr bwMode="auto">
          <a:xfrm rot="-5400000">
            <a:off x="-520700" y="6061075"/>
            <a:ext cx="1317625" cy="276225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September 2008</a:t>
            </a:r>
          </a:p>
        </p:txBody>
      </p:sp>
      <p:pic>
        <p:nvPicPr>
          <p:cNvPr id="13318" name="Picture 24" descr="DSC_0031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9613" y="1100138"/>
            <a:ext cx="3354387" cy="575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Text Box 25"/>
          <p:cNvSpPr txBox="1">
            <a:spLocks noChangeArrowheads="1"/>
          </p:cNvSpPr>
          <p:nvPr/>
        </p:nvSpPr>
        <p:spPr bwMode="auto">
          <a:xfrm>
            <a:off x="339725" y="3748088"/>
            <a:ext cx="513715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200" b="0">
                <a:solidFill>
                  <a:schemeClr val="accent2"/>
                </a:solidFill>
              </a:rPr>
              <a:t> analysis and exercising </a:t>
            </a:r>
            <a:br>
              <a:rPr lang="en-US" sz="2200" b="0">
                <a:solidFill>
                  <a:schemeClr val="accent2"/>
                </a:solidFill>
              </a:rPr>
            </a:br>
            <a:r>
              <a:rPr lang="en-US" sz="2200" b="0">
                <a:solidFill>
                  <a:schemeClr val="accent2"/>
                </a:solidFill>
              </a:rPr>
              <a:t>in industrial safety and security </a:t>
            </a:r>
          </a:p>
        </p:txBody>
      </p:sp>
      <p:sp>
        <p:nvSpPr>
          <p:cNvPr id="13320" name="Text Box 33"/>
          <p:cNvSpPr txBox="1">
            <a:spLocks noChangeArrowheads="1"/>
          </p:cNvSpPr>
          <p:nvPr/>
        </p:nvSpPr>
        <p:spPr bwMode="auto">
          <a:xfrm>
            <a:off x="339725" y="6238875"/>
            <a:ext cx="51371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b="0" i="1">
                <a:solidFill>
                  <a:schemeClr val="accent2"/>
                </a:solidFill>
              </a:rPr>
              <a:t>Martijn Boosman (E-Semble)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5045" t="17670" r="29598" b="3922"/>
          <a:stretch>
            <a:fillRect/>
          </a:stretch>
        </p:blipFill>
        <p:spPr bwMode="auto">
          <a:xfrm>
            <a:off x="0" y="0"/>
            <a:ext cx="9144000" cy="6856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Text Box 2"/>
          <p:cNvSpPr txBox="1">
            <a:spLocks noChangeArrowheads="1"/>
          </p:cNvSpPr>
          <p:nvPr/>
        </p:nvSpPr>
        <p:spPr bwMode="auto">
          <a:xfrm>
            <a:off x="131763" y="333375"/>
            <a:ext cx="65643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E-Semble</a:t>
            </a:r>
            <a:r>
              <a:rPr lang="nl-NL" dirty="0">
                <a:solidFill>
                  <a:schemeClr val="bg1"/>
                </a:solidFill>
              </a:rPr>
              <a:t> in </a:t>
            </a:r>
            <a:r>
              <a:rPr lang="nl-NL" dirty="0" smtClean="0">
                <a:solidFill>
                  <a:schemeClr val="bg1"/>
                </a:solidFill>
              </a:rPr>
              <a:t>het kort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88963" y="1654175"/>
            <a:ext cx="8555037" cy="178510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n-US" sz="2000" b="0" dirty="0">
                <a:solidFill>
                  <a:srgbClr val="003399"/>
                </a:solidFill>
              </a:rPr>
              <a:t> </a:t>
            </a:r>
            <a:r>
              <a:rPr lang="en-US" sz="2000" b="0" dirty="0" err="1" smtClean="0">
                <a:solidFill>
                  <a:srgbClr val="003399"/>
                </a:solidFill>
              </a:rPr>
              <a:t>Opgericht</a:t>
            </a:r>
            <a:r>
              <a:rPr lang="en-US" sz="2000" b="0" dirty="0" smtClean="0">
                <a:solidFill>
                  <a:srgbClr val="003399"/>
                </a:solidFill>
              </a:rPr>
              <a:t> in 2000, </a:t>
            </a:r>
            <a:r>
              <a:rPr lang="en-US" sz="2000" b="0" dirty="0" err="1" smtClean="0">
                <a:solidFill>
                  <a:srgbClr val="003399"/>
                </a:solidFill>
              </a:rPr>
              <a:t>Nederlands</a:t>
            </a:r>
            <a:r>
              <a:rPr lang="en-US" sz="2000" b="0" dirty="0" smtClean="0">
                <a:solidFill>
                  <a:srgbClr val="003399"/>
                </a:solidFill>
              </a:rPr>
              <a:t> </a:t>
            </a:r>
            <a:r>
              <a:rPr lang="en-US" sz="2000" b="0" dirty="0" err="1" smtClean="0">
                <a:solidFill>
                  <a:srgbClr val="003399"/>
                </a:solidFill>
              </a:rPr>
              <a:t>bedrijf</a:t>
            </a:r>
            <a:r>
              <a:rPr lang="en-US" sz="2000" b="0" dirty="0">
                <a:solidFill>
                  <a:srgbClr val="003399"/>
                </a:solidFill>
              </a:rPr>
              <a:t/>
            </a:r>
            <a:br>
              <a:rPr lang="en-US" sz="2000" b="0" dirty="0">
                <a:solidFill>
                  <a:srgbClr val="003399"/>
                </a:solidFill>
              </a:rPr>
            </a:br>
            <a:endParaRPr lang="en-US" sz="2000" b="0" dirty="0">
              <a:solidFill>
                <a:srgbClr val="003399"/>
              </a:solidFill>
            </a:endParaRP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 b="0" dirty="0">
                <a:solidFill>
                  <a:srgbClr val="003399"/>
                </a:solidFill>
              </a:rPr>
              <a:t> Team </a:t>
            </a:r>
            <a:r>
              <a:rPr lang="en-US" sz="2000" b="0" dirty="0" smtClean="0">
                <a:solidFill>
                  <a:srgbClr val="003399"/>
                </a:solidFill>
              </a:rPr>
              <a:t>van 28 </a:t>
            </a:r>
            <a:r>
              <a:rPr lang="en-US" sz="2000" b="0" dirty="0" err="1" smtClean="0">
                <a:solidFill>
                  <a:srgbClr val="003399"/>
                </a:solidFill>
              </a:rPr>
              <a:t>mensen</a:t>
            </a:r>
            <a:r>
              <a:rPr lang="en-US" sz="2000" b="0" dirty="0" smtClean="0">
                <a:solidFill>
                  <a:srgbClr val="003399"/>
                </a:solidFill>
              </a:rPr>
              <a:t> in Delft en 5 </a:t>
            </a:r>
            <a:r>
              <a:rPr lang="en-US" sz="2000" b="0" dirty="0" err="1" smtClean="0">
                <a:solidFill>
                  <a:srgbClr val="003399"/>
                </a:solidFill>
              </a:rPr>
              <a:t>internationaal</a:t>
            </a:r>
            <a:r>
              <a:rPr lang="en-US" sz="2000" b="0" dirty="0" smtClean="0">
                <a:solidFill>
                  <a:srgbClr val="003399"/>
                </a:solidFill>
              </a:rPr>
              <a:t> </a:t>
            </a:r>
            <a:r>
              <a:rPr lang="en-US" sz="2000" b="0" dirty="0">
                <a:solidFill>
                  <a:srgbClr val="003399"/>
                </a:solidFill>
              </a:rPr>
              <a:t/>
            </a:r>
            <a:br>
              <a:rPr lang="en-US" sz="2000" b="0" dirty="0">
                <a:solidFill>
                  <a:srgbClr val="003399"/>
                </a:solidFill>
              </a:rPr>
            </a:br>
            <a:r>
              <a:rPr lang="en-US" sz="2000" b="0" dirty="0">
                <a:solidFill>
                  <a:srgbClr val="003399"/>
                </a:solidFill>
              </a:rPr>
              <a:t>  </a:t>
            </a:r>
            <a:r>
              <a:rPr lang="en-US" sz="2000" b="0" dirty="0" smtClean="0">
                <a:solidFill>
                  <a:srgbClr val="003399"/>
                </a:solidFill>
              </a:rPr>
              <a:t>75% </a:t>
            </a:r>
            <a:r>
              <a:rPr lang="en-US" sz="2000" b="0" dirty="0" err="1" smtClean="0">
                <a:solidFill>
                  <a:srgbClr val="003399"/>
                </a:solidFill>
              </a:rPr>
              <a:t>ontwikkeling</a:t>
            </a:r>
            <a:r>
              <a:rPr lang="en-US" sz="2000" b="0" dirty="0" smtClean="0">
                <a:solidFill>
                  <a:srgbClr val="003399"/>
                </a:solidFill>
              </a:rPr>
              <a:t>, 25% </a:t>
            </a:r>
            <a:r>
              <a:rPr lang="en-US" sz="2000" b="0" dirty="0" err="1" smtClean="0">
                <a:solidFill>
                  <a:srgbClr val="003399"/>
                </a:solidFill>
              </a:rPr>
              <a:t>onderwijskundig</a:t>
            </a:r>
            <a:r>
              <a:rPr lang="en-US" sz="2000" b="0" dirty="0" smtClean="0">
                <a:solidFill>
                  <a:srgbClr val="003399"/>
                </a:solidFill>
              </a:rPr>
              <a:t>, service en sales</a:t>
            </a:r>
            <a:r>
              <a:rPr lang="en-US" sz="2000" b="0" dirty="0">
                <a:solidFill>
                  <a:srgbClr val="003399"/>
                </a:solidFill>
              </a:rPr>
              <a:t/>
            </a:r>
            <a:br>
              <a:rPr lang="en-US" sz="2000" b="0" dirty="0">
                <a:solidFill>
                  <a:srgbClr val="003399"/>
                </a:solidFill>
              </a:rPr>
            </a:br>
            <a:endParaRPr lang="en-US" sz="2000" b="0" dirty="0">
              <a:solidFill>
                <a:srgbClr val="003399"/>
              </a:solidFill>
            </a:endParaRPr>
          </a:p>
        </p:txBody>
      </p:sp>
      <p:sp>
        <p:nvSpPr>
          <p:cNvPr id="10" name="Text Box 33"/>
          <p:cNvSpPr txBox="1">
            <a:spLocks noChangeArrowheads="1"/>
          </p:cNvSpPr>
          <p:nvPr/>
        </p:nvSpPr>
        <p:spPr bwMode="auto">
          <a:xfrm>
            <a:off x="626994" y="3902557"/>
            <a:ext cx="7296150" cy="20928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sz="2000" dirty="0" err="1" smtClean="0">
                <a:solidFill>
                  <a:srgbClr val="003399"/>
                </a:solidFill>
              </a:rPr>
              <a:t>Missie</a:t>
            </a:r>
            <a:r>
              <a:rPr lang="en-US" sz="2000" b="0" dirty="0" smtClean="0">
                <a:solidFill>
                  <a:srgbClr val="003399"/>
                </a:solidFill>
              </a:rPr>
              <a:t>: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sz="2000" b="0" dirty="0" smtClean="0">
                <a:solidFill>
                  <a:srgbClr val="003399"/>
                </a:solidFill>
              </a:rPr>
              <a:t>Het </a:t>
            </a:r>
            <a:r>
              <a:rPr lang="en-US" sz="2000" b="0" dirty="0" err="1" smtClean="0">
                <a:solidFill>
                  <a:srgbClr val="003399"/>
                </a:solidFill>
              </a:rPr>
              <a:t>aanzienlijk</a:t>
            </a:r>
            <a:r>
              <a:rPr lang="en-US" sz="2000" b="0" dirty="0" smtClean="0">
                <a:solidFill>
                  <a:srgbClr val="003399"/>
                </a:solidFill>
              </a:rPr>
              <a:t> </a:t>
            </a:r>
            <a:r>
              <a:rPr lang="en-US" sz="2000" b="0" dirty="0" err="1" smtClean="0">
                <a:solidFill>
                  <a:srgbClr val="003399"/>
                </a:solidFill>
              </a:rPr>
              <a:t>verbeteren</a:t>
            </a:r>
            <a:r>
              <a:rPr lang="en-US" sz="2000" b="0" dirty="0" smtClean="0">
                <a:solidFill>
                  <a:srgbClr val="003399"/>
                </a:solidFill>
              </a:rPr>
              <a:t> van de </a:t>
            </a:r>
            <a:r>
              <a:rPr lang="en-US" sz="2000" b="0" dirty="0" err="1" smtClean="0">
                <a:solidFill>
                  <a:srgbClr val="003399"/>
                </a:solidFill>
              </a:rPr>
              <a:t>vaardigheden</a:t>
            </a:r>
            <a:r>
              <a:rPr lang="en-US" sz="2000" b="0" dirty="0" smtClean="0">
                <a:solidFill>
                  <a:srgbClr val="003399"/>
                </a:solidFill>
              </a:rPr>
              <a:t> van </a:t>
            </a:r>
            <a:r>
              <a:rPr lang="en-US" sz="2000" b="0" dirty="0" err="1" smtClean="0">
                <a:solidFill>
                  <a:srgbClr val="003399"/>
                </a:solidFill>
              </a:rPr>
              <a:t>hulpverleners</a:t>
            </a:r>
            <a:r>
              <a:rPr lang="en-US" sz="2000" b="0" dirty="0" smtClean="0">
                <a:solidFill>
                  <a:srgbClr val="003399"/>
                </a:solidFill>
              </a:rPr>
              <a:t> door </a:t>
            </a:r>
            <a:r>
              <a:rPr lang="en-US" sz="2000" dirty="0" err="1" smtClean="0">
                <a:solidFill>
                  <a:srgbClr val="003399"/>
                </a:solidFill>
              </a:rPr>
              <a:t>opleiders</a:t>
            </a:r>
            <a:r>
              <a:rPr lang="en-US" sz="2000" dirty="0" smtClean="0">
                <a:solidFill>
                  <a:srgbClr val="003399"/>
                </a:solidFill>
              </a:rPr>
              <a:t> </a:t>
            </a:r>
            <a:r>
              <a:rPr lang="en-US" sz="2000" dirty="0" err="1" smtClean="0">
                <a:solidFill>
                  <a:srgbClr val="003399"/>
                </a:solidFill>
              </a:rPr>
              <a:t>te</a:t>
            </a:r>
            <a:r>
              <a:rPr lang="en-US" sz="2000" dirty="0" smtClean="0">
                <a:solidFill>
                  <a:srgbClr val="003399"/>
                </a:solidFill>
              </a:rPr>
              <a:t> </a:t>
            </a:r>
            <a:r>
              <a:rPr lang="en-US" sz="2000" dirty="0" err="1" smtClean="0">
                <a:solidFill>
                  <a:srgbClr val="003399"/>
                </a:solidFill>
              </a:rPr>
              <a:t>ondersteunen</a:t>
            </a:r>
            <a:r>
              <a:rPr lang="en-US" sz="2000" dirty="0" smtClean="0">
                <a:solidFill>
                  <a:srgbClr val="003399"/>
                </a:solidFill>
              </a:rPr>
              <a:t> </a:t>
            </a:r>
            <a:r>
              <a:rPr lang="en-US" sz="2000" b="0" dirty="0" smtClean="0">
                <a:solidFill>
                  <a:srgbClr val="003399"/>
                </a:solidFill>
              </a:rPr>
              <a:t>met </a:t>
            </a:r>
            <a:r>
              <a:rPr lang="en-US" sz="2000" dirty="0" err="1" smtClean="0">
                <a:solidFill>
                  <a:srgbClr val="FF0000"/>
                </a:solidFill>
              </a:rPr>
              <a:t>didactische</a:t>
            </a:r>
            <a:r>
              <a:rPr lang="en-US" sz="2000" b="0" dirty="0" smtClean="0">
                <a:solidFill>
                  <a:srgbClr val="003399"/>
                </a:solidFill>
              </a:rPr>
              <a:t> </a:t>
            </a:r>
            <a:r>
              <a:rPr lang="en-US" sz="2000" b="0" dirty="0" err="1" smtClean="0">
                <a:solidFill>
                  <a:srgbClr val="003399"/>
                </a:solidFill>
              </a:rPr>
              <a:t>simulatie-technologie</a:t>
            </a:r>
            <a:r>
              <a:rPr lang="en-US" sz="2000" b="0" dirty="0" smtClean="0">
                <a:solidFill>
                  <a:srgbClr val="003399"/>
                </a:solidFill>
              </a:rPr>
              <a:t>. </a:t>
            </a:r>
            <a:endParaRPr lang="en-US" sz="2000" b="0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28" name="Text Box 16"/>
          <p:cNvSpPr txBox="1">
            <a:spLocks noChangeArrowheads="1"/>
          </p:cNvSpPr>
          <p:nvPr/>
        </p:nvSpPr>
        <p:spPr bwMode="auto">
          <a:xfrm>
            <a:off x="131763" y="333375"/>
            <a:ext cx="656431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nl-NL" dirty="0">
              <a:solidFill>
                <a:schemeClr val="bg1"/>
              </a:solidFill>
            </a:endParaRPr>
          </a:p>
          <a:p>
            <a:r>
              <a:rPr lang="nl-NL" dirty="0" err="1">
                <a:solidFill>
                  <a:schemeClr val="bg1"/>
                </a:solidFill>
              </a:rPr>
              <a:t>E-Semble's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smtClean="0">
                <a:solidFill>
                  <a:schemeClr val="bg1"/>
                </a:solidFill>
              </a:rPr>
              <a:t>producten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918618" y="1749491"/>
            <a:ext cx="6903484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 smtClean="0">
                <a:solidFill>
                  <a:srgbClr val="003399"/>
                </a:solidFill>
              </a:rPr>
              <a:t>Virtueel-incidentscenario’s</a:t>
            </a:r>
            <a:r>
              <a:rPr lang="en-US" sz="2400" dirty="0" smtClean="0">
                <a:solidFill>
                  <a:srgbClr val="003399"/>
                </a:solidFill>
              </a:rPr>
              <a:t> </a:t>
            </a:r>
            <a:endParaRPr lang="en-US" sz="2400" dirty="0">
              <a:solidFill>
                <a:srgbClr val="003399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7937" y="2256180"/>
            <a:ext cx="3713837" cy="909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7" name="Group 16"/>
          <p:cNvGrpSpPr/>
          <p:nvPr/>
        </p:nvGrpSpPr>
        <p:grpSpPr>
          <a:xfrm>
            <a:off x="2376213" y="4007399"/>
            <a:ext cx="4283005" cy="1385100"/>
            <a:chOff x="2247004" y="5080825"/>
            <a:chExt cx="4283005" cy="1385100"/>
          </a:xfrm>
        </p:grpSpPr>
        <p:grpSp>
          <p:nvGrpSpPr>
            <p:cNvPr id="15" name="Group 14"/>
            <p:cNvGrpSpPr/>
            <p:nvPr/>
          </p:nvGrpSpPr>
          <p:grpSpPr>
            <a:xfrm>
              <a:off x="2247004" y="5080825"/>
              <a:ext cx="4283005" cy="1385100"/>
              <a:chOff x="2247004" y="5080825"/>
              <a:chExt cx="4283005" cy="1385100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247004" y="5080825"/>
                <a:ext cx="4283005" cy="46166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2400" dirty="0" err="1" smtClean="0">
                    <a:solidFill>
                      <a:srgbClr val="003399"/>
                    </a:solidFill>
                  </a:rPr>
                  <a:t>Logistieke</a:t>
                </a:r>
                <a:r>
                  <a:rPr lang="en-US" sz="2400" dirty="0" smtClean="0">
                    <a:solidFill>
                      <a:srgbClr val="003399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3399"/>
                    </a:solidFill>
                  </a:rPr>
                  <a:t>ketensimulatie</a:t>
                </a:r>
                <a:endParaRPr lang="en-US" sz="2400" dirty="0">
                  <a:solidFill>
                    <a:srgbClr val="003399"/>
                  </a:solidFill>
                </a:endParaRPr>
              </a:p>
            </p:txBody>
          </p:sp>
          <p:sp>
            <p:nvSpPr>
              <p:cNvPr id="12" name="Text Box 4"/>
              <p:cNvSpPr txBox="1">
                <a:spLocks noChangeArrowheads="1"/>
              </p:cNvSpPr>
              <p:nvPr/>
            </p:nvSpPr>
            <p:spPr bwMode="auto">
              <a:xfrm>
                <a:off x="2414036" y="5604151"/>
                <a:ext cx="3713162" cy="861774"/>
              </a:xfrm>
              <a:prstGeom prst="rect">
                <a:avLst/>
              </a:prstGeom>
              <a:solidFill>
                <a:srgbClr val="009999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5000" b="0" dirty="0">
                    <a:solidFill>
                      <a:schemeClr val="bg1"/>
                    </a:solidFill>
                    <a:latin typeface="Arial Black" pitchFamily="34" charset="0"/>
                  </a:rPr>
                  <a:t>ISEE </a:t>
                </a:r>
                <a:endParaRPr lang="en-US" sz="5000" b="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6" name="Picture 4" descr="ISEE_logo_1452x32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8834" y="5605670"/>
              <a:ext cx="435145" cy="34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Rectangle 13"/>
          <p:cNvSpPr/>
          <p:nvPr/>
        </p:nvSpPr>
        <p:spPr>
          <a:xfrm>
            <a:off x="756956" y="5520395"/>
            <a:ext cx="72325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0" i="1" dirty="0" err="1" smtClean="0">
                <a:solidFill>
                  <a:srgbClr val="003399"/>
                </a:solidFill>
              </a:rPr>
              <a:t>Europees</a:t>
            </a:r>
            <a:r>
              <a:rPr lang="en-US" sz="1600" b="0" i="1" dirty="0" smtClean="0">
                <a:solidFill>
                  <a:srgbClr val="003399"/>
                </a:solidFill>
              </a:rPr>
              <a:t> Project – European Master in Disaster Medicine</a:t>
            </a:r>
            <a:br>
              <a:rPr lang="en-US" sz="1600" b="0" i="1" dirty="0" smtClean="0">
                <a:solidFill>
                  <a:srgbClr val="003399"/>
                </a:solidFill>
              </a:rPr>
            </a:br>
            <a:r>
              <a:rPr lang="en-US" sz="1600" b="0" i="1" dirty="0" err="1" smtClean="0">
                <a:solidFill>
                  <a:srgbClr val="003399"/>
                </a:solidFill>
              </a:rPr>
              <a:t>Vrije</a:t>
            </a:r>
            <a:r>
              <a:rPr lang="en-US" sz="1600" b="0" i="1" dirty="0" smtClean="0">
                <a:solidFill>
                  <a:srgbClr val="003399"/>
                </a:solidFill>
              </a:rPr>
              <a:t> </a:t>
            </a:r>
            <a:r>
              <a:rPr lang="en-US" sz="1600" b="0" i="1" dirty="0" err="1" smtClean="0">
                <a:solidFill>
                  <a:srgbClr val="003399"/>
                </a:solidFill>
              </a:rPr>
              <a:t>Universiteit</a:t>
            </a:r>
            <a:r>
              <a:rPr lang="en-US" sz="1600" b="0" i="1" dirty="0" smtClean="0">
                <a:solidFill>
                  <a:srgbClr val="003399"/>
                </a:solidFill>
              </a:rPr>
              <a:t> </a:t>
            </a:r>
            <a:r>
              <a:rPr lang="en-US" sz="1600" b="0" i="1" dirty="0" err="1" smtClean="0">
                <a:solidFill>
                  <a:srgbClr val="003399"/>
                </a:solidFill>
              </a:rPr>
              <a:t>Brussel</a:t>
            </a:r>
            <a:r>
              <a:rPr lang="en-US" sz="1600" b="0" i="1" dirty="0" smtClean="0">
                <a:solidFill>
                  <a:srgbClr val="003399"/>
                </a:solidFill>
              </a:rPr>
              <a:t> | KMC </a:t>
            </a:r>
            <a:r>
              <a:rPr lang="en-US" sz="1600" b="0" i="1" dirty="0" err="1" smtClean="0">
                <a:solidFill>
                  <a:srgbClr val="003399"/>
                </a:solidFill>
              </a:rPr>
              <a:t>Link</a:t>
            </a:r>
            <a:r>
              <a:rPr lang="en-US" sz="1600" b="0" i="1" dirty="0" err="1" smtClean="0">
                <a:solidFill>
                  <a:srgbClr val="003399"/>
                </a:solidFill>
                <a:latin typeface="Arial"/>
                <a:cs typeface="Arial"/>
              </a:rPr>
              <a:t>ö</a:t>
            </a:r>
            <a:r>
              <a:rPr lang="en-US" sz="1600" b="0" i="1" dirty="0" err="1" smtClean="0">
                <a:solidFill>
                  <a:srgbClr val="003399"/>
                </a:solidFill>
              </a:rPr>
              <a:t>ping</a:t>
            </a:r>
            <a:r>
              <a:rPr lang="en-US" sz="1600" b="0" i="1" dirty="0" smtClean="0">
                <a:solidFill>
                  <a:srgbClr val="003399"/>
                </a:solidFill>
              </a:rPr>
              <a:t>, </a:t>
            </a:r>
            <a:r>
              <a:rPr lang="en-US" sz="1600" b="0" i="1" dirty="0" err="1" smtClean="0">
                <a:solidFill>
                  <a:srgbClr val="003399"/>
                </a:solidFill>
              </a:rPr>
              <a:t>Zweden</a:t>
            </a:r>
            <a:r>
              <a:rPr lang="en-US" sz="1600" b="0" i="1" dirty="0" smtClean="0">
                <a:solidFill>
                  <a:srgbClr val="003399"/>
                </a:solidFill>
              </a:rPr>
              <a:t> | </a:t>
            </a:r>
            <a:r>
              <a:rPr lang="en-US" sz="1600" b="0" i="1" dirty="0" err="1" smtClean="0">
                <a:solidFill>
                  <a:srgbClr val="003399"/>
                </a:solidFill>
              </a:rPr>
              <a:t>Universiteit</a:t>
            </a:r>
            <a:r>
              <a:rPr lang="en-US" sz="1600" b="0" i="1" dirty="0" smtClean="0">
                <a:solidFill>
                  <a:srgbClr val="003399"/>
                </a:solidFill>
              </a:rPr>
              <a:t> Novara, </a:t>
            </a:r>
            <a:r>
              <a:rPr lang="en-US" sz="1600" b="0" i="1" dirty="0" err="1" smtClean="0">
                <a:solidFill>
                  <a:srgbClr val="003399"/>
                </a:solidFill>
              </a:rPr>
              <a:t>Itali</a:t>
            </a:r>
            <a:r>
              <a:rPr lang="en-US" sz="1600" b="0" i="1" dirty="0" err="1" smtClean="0">
                <a:solidFill>
                  <a:srgbClr val="003399"/>
                </a:solidFill>
                <a:latin typeface="Calibri"/>
              </a:rPr>
              <a:t>ë</a:t>
            </a:r>
            <a:endParaRPr lang="en-US" sz="1600" b="0" i="1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884863"/>
            <a:ext cx="9144000" cy="973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l-NL"/>
          </a:p>
        </p:txBody>
      </p:sp>
      <p:sp>
        <p:nvSpPr>
          <p:cNvPr id="3075" name="Rectangle 5"/>
          <p:cNvSpPr>
            <a:spLocks noChangeArrowheads="1"/>
          </p:cNvSpPr>
          <p:nvPr/>
        </p:nvSpPr>
        <p:spPr bwMode="auto">
          <a:xfrm>
            <a:off x="0" y="0"/>
            <a:ext cx="9144000" cy="4184650"/>
          </a:xfrm>
          <a:prstGeom prst="rect">
            <a:avLst/>
          </a:prstGeom>
          <a:solidFill>
            <a:srgbClr val="E251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/>
          </a:p>
        </p:txBody>
      </p:sp>
      <p:sp>
        <p:nvSpPr>
          <p:cNvPr id="3076" name="Text Box 17"/>
          <p:cNvSpPr txBox="1">
            <a:spLocks noChangeArrowheads="1"/>
          </p:cNvSpPr>
          <p:nvPr/>
        </p:nvSpPr>
        <p:spPr bwMode="auto">
          <a:xfrm>
            <a:off x="1951038" y="4787900"/>
            <a:ext cx="4884737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  <a:latin typeface="Lucida Sans" pitchFamily="34" charset="0"/>
              </a:rPr>
              <a:t>Virtual reality simulation </a:t>
            </a:r>
          </a:p>
          <a:p>
            <a:pPr algn="ctr"/>
            <a:r>
              <a:rPr lang="en-US" sz="3000">
                <a:solidFill>
                  <a:schemeClr val="bg1"/>
                </a:solidFill>
                <a:latin typeface="Lucida Sans" pitchFamily="34" charset="0"/>
              </a:rPr>
              <a:t>for safety and security</a:t>
            </a:r>
          </a:p>
        </p:txBody>
      </p:sp>
      <p:pic>
        <p:nvPicPr>
          <p:cNvPr id="20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350" y="4086225"/>
            <a:ext cx="9150350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0000" endA="300" endPos="55000" dir="5400000" sy="-100000" algn="bl" rotWithShape="0"/>
          </a:effectLst>
        </p:spPr>
      </p:pic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757238" y="6119813"/>
            <a:ext cx="772358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E25100"/>
                </a:solidFill>
                <a:latin typeface="Lucida Sans" pitchFamily="34" charset="0"/>
              </a:rPr>
              <a:t>virtual reality </a:t>
            </a:r>
            <a:r>
              <a:rPr lang="en-US" sz="2000" b="1" dirty="0" err="1" smtClean="0">
                <a:solidFill>
                  <a:srgbClr val="E25100"/>
                </a:solidFill>
                <a:latin typeface="Lucida Sans" pitchFamily="34" charset="0"/>
              </a:rPr>
              <a:t>simulatie</a:t>
            </a:r>
            <a:r>
              <a:rPr lang="en-US" sz="2000" b="1" dirty="0" smtClean="0">
                <a:solidFill>
                  <a:srgbClr val="E25100"/>
                </a:solidFill>
                <a:latin typeface="Lucida Sans" pitchFamily="34" charset="0"/>
              </a:rPr>
              <a:t> </a:t>
            </a:r>
            <a:r>
              <a:rPr lang="en-US" sz="2000" b="1" dirty="0" err="1" smtClean="0">
                <a:solidFill>
                  <a:srgbClr val="E25100"/>
                </a:solidFill>
                <a:latin typeface="Lucida Sans" pitchFamily="34" charset="0"/>
              </a:rPr>
              <a:t>voor</a:t>
            </a:r>
            <a:r>
              <a:rPr lang="en-US" sz="2000" b="1" dirty="0" smtClean="0">
                <a:solidFill>
                  <a:srgbClr val="E25100"/>
                </a:solidFill>
                <a:latin typeface="Lucida Sans" pitchFamily="34" charset="0"/>
              </a:rPr>
              <a:t> </a:t>
            </a:r>
            <a:r>
              <a:rPr lang="en-US" sz="2000" b="1" dirty="0" err="1" smtClean="0">
                <a:solidFill>
                  <a:srgbClr val="E25100"/>
                </a:solidFill>
                <a:latin typeface="Lucida Sans" pitchFamily="34" charset="0"/>
              </a:rPr>
              <a:t>openbare</a:t>
            </a:r>
            <a:r>
              <a:rPr lang="en-US" sz="2000" b="1" dirty="0" smtClean="0">
                <a:solidFill>
                  <a:srgbClr val="E25100"/>
                </a:solidFill>
                <a:latin typeface="Lucida Sans" pitchFamily="34" charset="0"/>
              </a:rPr>
              <a:t> </a:t>
            </a:r>
            <a:r>
              <a:rPr lang="en-US" sz="2000" b="1" dirty="0" err="1" smtClean="0">
                <a:solidFill>
                  <a:srgbClr val="E25100"/>
                </a:solidFill>
                <a:latin typeface="Lucida Sans" pitchFamily="34" charset="0"/>
              </a:rPr>
              <a:t>orde</a:t>
            </a:r>
            <a:r>
              <a:rPr lang="en-US" sz="2000" b="1" dirty="0" smtClean="0">
                <a:solidFill>
                  <a:srgbClr val="E25100"/>
                </a:solidFill>
                <a:latin typeface="Lucida Sans" pitchFamily="34" charset="0"/>
              </a:rPr>
              <a:t> en </a:t>
            </a:r>
            <a:r>
              <a:rPr lang="en-US" sz="2000" b="1" dirty="0" err="1" smtClean="0">
                <a:solidFill>
                  <a:srgbClr val="E25100"/>
                </a:solidFill>
                <a:latin typeface="Lucida Sans" pitchFamily="34" charset="0"/>
              </a:rPr>
              <a:t>veiligheid</a:t>
            </a:r>
            <a:endParaRPr lang="nl-NL" sz="2000" b="1" dirty="0">
              <a:latin typeface="Lucida Sans" pitchFamily="34" charset="0"/>
            </a:endParaRPr>
          </a:p>
        </p:txBody>
      </p:sp>
      <p:sp>
        <p:nvSpPr>
          <p:cNvPr id="3079" name="Rectangle 5"/>
          <p:cNvSpPr>
            <a:spLocks noChangeArrowheads="1"/>
          </p:cNvSpPr>
          <p:nvPr/>
        </p:nvSpPr>
        <p:spPr bwMode="auto">
          <a:xfrm>
            <a:off x="6669088" y="3933825"/>
            <a:ext cx="298450" cy="860425"/>
          </a:xfrm>
          <a:prstGeom prst="rect">
            <a:avLst/>
          </a:prstGeom>
          <a:solidFill>
            <a:srgbClr val="E251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nl-NL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602" name="Picture 2" descr="cover [0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502775" cy="6865938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25100"/>
              </a:clrFrom>
              <a:clrTo>
                <a:srgbClr val="E251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47043" y="49694"/>
            <a:ext cx="775252" cy="31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698" name="Picture 2" descr="car in ditch with fire_2007-10-30_1442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25100"/>
              </a:clrFrom>
              <a:clrTo>
                <a:srgbClr val="E251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19661" y="129207"/>
            <a:ext cx="775252" cy="31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4" name="Picture 2" descr="PR [0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0042"/>
            <a:ext cx="9144000" cy="5857916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25100"/>
              </a:clrFrom>
              <a:clrTo>
                <a:srgbClr val="E251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368748" y="571480"/>
            <a:ext cx="775252" cy="31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nl-NL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4508"/>
          <a:stretch>
            <a:fillRect/>
          </a:stretch>
        </p:blipFill>
        <p:spPr bwMode="auto">
          <a:xfrm>
            <a:off x="0" y="1071546"/>
            <a:ext cx="9144000" cy="48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25100"/>
              </a:clrFrom>
              <a:clrTo>
                <a:srgbClr val="E251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86776" y="1142984"/>
            <a:ext cx="775252" cy="311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472" y="285728"/>
            <a:ext cx="4214842" cy="2646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299</Words>
  <Application>Microsoft Office PowerPoint</Application>
  <PresentationFormat>On-screen Show (4:3)</PresentationFormat>
  <Paragraphs>70</Paragraphs>
  <Slides>22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Default Design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E-semble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Martijn Boosman</dc:creator>
  <cp:lastModifiedBy>slohman</cp:lastModifiedBy>
  <cp:revision>286</cp:revision>
  <dcterms:created xsi:type="dcterms:W3CDTF">2007-06-07T11:53:48Z</dcterms:created>
  <dcterms:modified xsi:type="dcterms:W3CDTF">2009-09-17T08:53:48Z</dcterms:modified>
</cp:coreProperties>
</file>